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</p:sldIdLst>
  <p:sldSz cy="5143500" cx="9144000"/>
  <p:notesSz cx="6858000" cy="9144000"/>
  <p:embeddedFontLst>
    <p:embeddedFont>
      <p:font typeface="Roboto"/>
      <p:regular r:id="rId62"/>
      <p:bold r:id="rId63"/>
      <p:italic r:id="rId64"/>
      <p:boldItalic r:id="rId65"/>
    </p:embeddedFont>
    <p:embeddedFont>
      <p:font typeface="Montserrat"/>
      <p:regular r:id="rId66"/>
      <p:bold r:id="rId67"/>
      <p:italic r:id="rId68"/>
      <p:boldItalic r:id="rId69"/>
    </p:embeddedFont>
    <p:embeddedFont>
      <p:font typeface="Lato"/>
      <p:regular r:id="rId70"/>
      <p:bold r:id="rId71"/>
      <p:italic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Lato-boldItalic.fntdata"/><Relationship Id="rId72" Type="http://schemas.openxmlformats.org/officeDocument/2006/relationships/font" Target="fonts/Lato-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Lato-bold.fntdata"/><Relationship Id="rId70" Type="http://schemas.openxmlformats.org/officeDocument/2006/relationships/font" Target="fonts/Lato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-regular.fntdata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Roboto-italic.fntdata"/><Relationship Id="rId63" Type="http://schemas.openxmlformats.org/officeDocument/2006/relationships/font" Target="fonts/Roboto-bold.fntdata"/><Relationship Id="rId22" Type="http://schemas.openxmlformats.org/officeDocument/2006/relationships/slide" Target="slides/slide16.xml"/><Relationship Id="rId66" Type="http://schemas.openxmlformats.org/officeDocument/2006/relationships/font" Target="fonts/Montserrat-regular.fntdata"/><Relationship Id="rId21" Type="http://schemas.openxmlformats.org/officeDocument/2006/relationships/slide" Target="slides/slide15.xml"/><Relationship Id="rId65" Type="http://schemas.openxmlformats.org/officeDocument/2006/relationships/font" Target="fonts/Roboto-boldItalic.fntdata"/><Relationship Id="rId24" Type="http://schemas.openxmlformats.org/officeDocument/2006/relationships/slide" Target="slides/slide18.xml"/><Relationship Id="rId68" Type="http://schemas.openxmlformats.org/officeDocument/2006/relationships/font" Target="fonts/Montserrat-italic.fntdata"/><Relationship Id="rId23" Type="http://schemas.openxmlformats.org/officeDocument/2006/relationships/slide" Target="slides/slide17.xml"/><Relationship Id="rId67" Type="http://schemas.openxmlformats.org/officeDocument/2006/relationships/font" Target="fonts/Montserrat-bold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Montserrat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8ebeb274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8ebeb274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8ec280349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8ec280349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8ec280349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8ec280349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8d55f34555_1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8d55f34555_1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8d55f34555_1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8d55f34555_1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8d55f34555_1_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8d55f34555_1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f87997393_0_1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f87997393_0_1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8d55e3818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8d55e3818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8d55f3455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8d55f3455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8d55f34555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8d55f34555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8eeca0e0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8eeca0e0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8eeca0e00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8eeca0e00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8eeca0e00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8eeca0e00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8eeca0e00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8eeca0e00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8eeca0e00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8eeca0e00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8eeca0e00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8eeca0e00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8eeca0e00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8eeca0e00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8eeca0e00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8eeca0e00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8eeca0e00b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8eeca0e00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8eeca0e00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8eeca0e00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6a52f420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6a52f420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8eeca0e00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8eeca0e00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8eeca0e00b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8eeca0e00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8def8abf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8def8abf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8def8abfe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8def8abfe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8def8abfe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8def8abfe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8def8abfe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8def8abfe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8def8abfe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8def8abfe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8def8abfe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8def8abfe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8def8abfe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8def8abfe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8def8abfe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8def8abfe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8def8abfe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8def8abfe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8def8abfe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8def8abfe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8def8abfe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8def8abfe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8ef55a755b_0_1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3" name="Google Shape;813;g8ef55a755b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8ef55a755b_0_2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0" name="Google Shape;820;g8ef55a755b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8ef55a755b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g8ef55a755b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8ef55a755b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g8ef55a755b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8ef55a755b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g8ef55a755b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8ef55a755b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g8ef55a755b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8ef55a755b_0_2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5" name="Google Shape;855;g8ef55a755b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86a52f4205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86a52f420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8df42add0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8df42add0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8df42add0d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8df42add0d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8df42add0d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8df42add0d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8df42add0d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8df42add0d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8df42add0d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8df42add0d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8df42add0d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8df42add0d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8ec28034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8ec28034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Relationship Id="rId6" Type="http://schemas.openxmlformats.org/officeDocument/2006/relationships/slide" Target="/ppt/slides/slide4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46.xml"/><Relationship Id="rId3" Type="http://schemas.openxmlformats.org/officeDocument/2006/relationships/slide" Target="/ppt/slides/slide46.xml"/><Relationship Id="rId4" Type="http://schemas.openxmlformats.org/officeDocument/2006/relationships/slide" Target="/ppt/slides/slide46.xml"/><Relationship Id="rId5" Type="http://schemas.openxmlformats.org/officeDocument/2006/relationships/slide" Target="/ppt/slides/slide46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46.xml"/><Relationship Id="rId3" Type="http://schemas.openxmlformats.org/officeDocument/2006/relationships/slide" Target="/ppt/slides/slide46.xml"/><Relationship Id="rId4" Type="http://schemas.openxmlformats.org/officeDocument/2006/relationships/slide" Target="/ppt/slides/slide46.xml"/><Relationship Id="rId5" Type="http://schemas.openxmlformats.org/officeDocument/2006/relationships/slide" Target="/ppt/slides/slide46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46.xml"/><Relationship Id="rId3" Type="http://schemas.openxmlformats.org/officeDocument/2006/relationships/slide" Target="/ppt/slides/slide46.xml"/><Relationship Id="rId4" Type="http://schemas.openxmlformats.org/officeDocument/2006/relationships/slide" Target="/ppt/slides/slide46.xml"/><Relationship Id="rId5" Type="http://schemas.openxmlformats.org/officeDocument/2006/relationships/slide" Target="/ppt/slides/slide46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46.xml"/><Relationship Id="rId3" Type="http://schemas.openxmlformats.org/officeDocument/2006/relationships/slide" Target="/ppt/slides/slide46.xml"/><Relationship Id="rId4" Type="http://schemas.openxmlformats.org/officeDocument/2006/relationships/slide" Target="/ppt/slides/slide46.xml"/><Relationship Id="rId5" Type="http://schemas.openxmlformats.org/officeDocument/2006/relationships/slide" Target="/ppt/slides/slide46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46.xml"/><Relationship Id="rId3" Type="http://schemas.openxmlformats.org/officeDocument/2006/relationships/slide" Target="/ppt/slides/slide46.xml"/><Relationship Id="rId4" Type="http://schemas.openxmlformats.org/officeDocument/2006/relationships/slide" Target="/ppt/slides/slide46.xml"/><Relationship Id="rId5" Type="http://schemas.openxmlformats.org/officeDocument/2006/relationships/slide" Target="/ppt/slides/slide46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46.xml"/><Relationship Id="rId3" Type="http://schemas.openxmlformats.org/officeDocument/2006/relationships/slide" Target="/ppt/slides/slide46.xml"/><Relationship Id="rId4" Type="http://schemas.openxmlformats.org/officeDocument/2006/relationships/slide" Target="/ppt/slides/slide46.xml"/><Relationship Id="rId5" Type="http://schemas.openxmlformats.org/officeDocument/2006/relationships/slide" Target="/ppt/slides/slide46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46.xml"/><Relationship Id="rId3" Type="http://schemas.openxmlformats.org/officeDocument/2006/relationships/slide" Target="/ppt/slides/slide46.xml"/><Relationship Id="rId4" Type="http://schemas.openxmlformats.org/officeDocument/2006/relationships/slide" Target="/ppt/slides/slide46.xml"/><Relationship Id="rId5" Type="http://schemas.openxmlformats.org/officeDocument/2006/relationships/slide" Target="/ppt/slides/slide46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46.xml"/><Relationship Id="rId3" Type="http://schemas.openxmlformats.org/officeDocument/2006/relationships/slide" Target="/ppt/slides/slide46.xml"/><Relationship Id="rId4" Type="http://schemas.openxmlformats.org/officeDocument/2006/relationships/slide" Target="/ppt/slides/slide46.xml"/><Relationship Id="rId5" Type="http://schemas.openxmlformats.org/officeDocument/2006/relationships/slide" Target="/ppt/slides/slide46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229" name="Google Shape;229;p18"/>
          <p:cNvPicPr preferRelativeResize="0"/>
          <p:nvPr/>
        </p:nvPicPr>
        <p:blipFill rotWithShape="1">
          <a:blip r:embed="rId2">
            <a:alphaModFix amt="66000"/>
          </a:blip>
          <a:srcRect b="39565" l="20992" r="40110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230" name="Google Shape;230;p18"/>
          <p:cNvPicPr preferRelativeResize="0"/>
          <p:nvPr/>
        </p:nvPicPr>
        <p:blipFill rotWithShape="1">
          <a:blip r:embed="rId3">
            <a:alphaModFix amt="31000"/>
          </a:blip>
          <a:srcRect b="11293" l="14010" r="43287" t="35835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231" name="Google Shape;231;p18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32" name="Google Shape;232;p18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33" name="Google Shape;23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4" name="Google Shape;234;p18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8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19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38" name="Google Shape;238;p19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9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9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9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9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9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9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9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9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9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9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9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9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6" name="Google Shape;25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7" name="Google Shape;257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0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0" name="Google Shape;260;p20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0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2" name="Google Shape;262;p2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6" name="Google Shape;266;p20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67" name="Google Shape;267;p2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9" name="Google Shape;269;p20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70" name="Google Shape;27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6" name="Google Shape;276;p21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77" name="Google Shape;277;p2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9" name="Google Shape;279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0" name="Google Shape;280;p21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81" name="Google Shape;281;p21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" name="Google Shape;288;p22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89" name="Google Shape;289;p2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1" name="Google Shape;291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2" name="Google Shape;2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8" name="Google Shape;298;p23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99" name="Google Shape;299;p2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1" name="Google Shape;301;p23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2" name="Google Shape;302;p23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3" name="Google Shape;30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9" name="Google Shape;309;p24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310" name="Google Shape;310;p24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4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4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4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24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4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4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4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4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4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4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4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4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4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4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8" name="Google Shape;328;p24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9" name="Google Shape;32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5" name="Google Shape;335;p25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336" name="Google Shape;336;p2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2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8" name="Google Shape;338;p2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9" name="Google Shape;339;p25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340" name="Google Shape;340;p25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1" name="Google Shape;34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oogle Shape;343;p26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344" name="Google Shape;344;p26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6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" name="Google Shape;346;p26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347" name="Google Shape;34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48" name="Google Shape;348;p2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2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2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2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oogle Shape;353;p27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354" name="Google Shape;354;p2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7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7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7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7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7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7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7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7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7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7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7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7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2" name="Google Shape;372;p27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73" name="Google Shape;373;p27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74" name="Google Shape;37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5" name="Google Shape;375;p2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2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2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2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2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387" name="Google Shape;387;p2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0" name="Google Shape;390;p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1" name="Google Shape;39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26" name="Google Shape;22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7" name="Google Shape;22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a0OC-f3F312Xf_YFzFCQDrpAxIq7QNbn/view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://drive.google.com/file/d/1dilqJjPymykdKoMSn9FIydaiaIgTycWr/view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g"/><Relationship Id="rId4" Type="http://schemas.openxmlformats.org/officeDocument/2006/relationships/image" Target="../media/image17.jpg"/><Relationship Id="rId5" Type="http://schemas.openxmlformats.org/officeDocument/2006/relationships/image" Target="../media/image1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jpg"/><Relationship Id="rId4" Type="http://schemas.openxmlformats.org/officeDocument/2006/relationships/image" Target="../media/image17.jpg"/><Relationship Id="rId5" Type="http://schemas.openxmlformats.org/officeDocument/2006/relationships/image" Target="../media/image1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Relationship Id="rId4" Type="http://schemas.openxmlformats.org/officeDocument/2006/relationships/image" Target="../media/image20.png"/><Relationship Id="rId5" Type="http://schemas.openxmlformats.org/officeDocument/2006/relationships/image" Target="../media/image6.png"/><Relationship Id="rId6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Relationship Id="rId4" Type="http://schemas.openxmlformats.org/officeDocument/2006/relationships/hyperlink" Target="http://drive.google.com/file/d/16bjn7rmxL5n-S6tbuhEpKAX6muHEu4TC/view" TargetMode="External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0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0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8" name="Google Shape;3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9"/>
          <p:cNvSpPr txBox="1"/>
          <p:nvPr>
            <p:ph type="title"/>
          </p:nvPr>
        </p:nvSpPr>
        <p:spPr>
          <a:xfrm>
            <a:off x="414175" y="44000"/>
            <a:ext cx="8035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Unauthorised access </a:t>
            </a:r>
            <a:r>
              <a:rPr b="1" lang="en-GB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and </a:t>
            </a:r>
            <a:r>
              <a:rPr b="1" lang="en-GB" sz="2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Manipulation </a:t>
            </a:r>
            <a:r>
              <a:rPr b="1" lang="en-GB" sz="2100">
                <a:latin typeface="Lato"/>
                <a:ea typeface="Lato"/>
                <a:cs typeface="Lato"/>
                <a:sym typeface="Lato"/>
              </a:rPr>
              <a:t>of the </a:t>
            </a:r>
            <a:r>
              <a:rPr b="1" lang="en-GB" sz="21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CAN J1939 2.0B bus</a:t>
            </a:r>
            <a:endParaRPr b="1"/>
          </a:p>
        </p:txBody>
      </p:sp>
      <p:sp>
        <p:nvSpPr>
          <p:cNvPr id="498" name="Google Shape;498;p39"/>
          <p:cNvSpPr txBox="1"/>
          <p:nvPr/>
        </p:nvSpPr>
        <p:spPr>
          <a:xfrm>
            <a:off x="1263375" y="653975"/>
            <a:ext cx="5838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499" name="Google Shape;499;p39"/>
          <p:cNvSpPr txBox="1"/>
          <p:nvPr>
            <p:ph idx="1" type="body"/>
          </p:nvPr>
        </p:nvSpPr>
        <p:spPr>
          <a:xfrm>
            <a:off x="1783000" y="747870"/>
            <a:ext cx="5877300" cy="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rgbClr val="FFFFFF"/>
                </a:solidFill>
              </a:rPr>
              <a:t>Reverse Engineering: Using Asammdf 5.19.3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500" name="Google Shape;500;p39"/>
          <p:cNvSpPr txBox="1"/>
          <p:nvPr/>
        </p:nvSpPr>
        <p:spPr>
          <a:xfrm>
            <a:off x="381975" y="4633125"/>
            <a:ext cx="26337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CAN J1939 2.0B Raw Data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1" name="Google Shape;501;p39"/>
          <p:cNvSpPr txBox="1"/>
          <p:nvPr/>
        </p:nvSpPr>
        <p:spPr>
          <a:xfrm>
            <a:off x="5071475" y="4589325"/>
            <a:ext cx="37197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Reverse Engineered using J1939 DBC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02" name="Google Shape;502;p39" title="Reverse Engineered using J1939 DBC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8150" y="1440395"/>
            <a:ext cx="4086341" cy="3064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39" title="CAN J1939 2.0B Raw Data.mp4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66075"/>
            <a:ext cx="4019533" cy="30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0"/>
          <p:cNvSpPr txBox="1"/>
          <p:nvPr>
            <p:ph type="title"/>
          </p:nvPr>
        </p:nvSpPr>
        <p:spPr>
          <a:xfrm>
            <a:off x="414175" y="44000"/>
            <a:ext cx="8035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Unauthorised access </a:t>
            </a:r>
            <a:r>
              <a:rPr b="1" lang="en-GB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and </a:t>
            </a:r>
            <a:r>
              <a:rPr b="1" lang="en-GB" sz="2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Manipulation </a:t>
            </a:r>
            <a:r>
              <a:rPr b="1" lang="en-GB" sz="2100">
                <a:latin typeface="Lato"/>
                <a:ea typeface="Lato"/>
                <a:cs typeface="Lato"/>
                <a:sym typeface="Lato"/>
              </a:rPr>
              <a:t>of the </a:t>
            </a:r>
            <a:r>
              <a:rPr b="1" lang="en-GB" sz="21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CAN J1939 2.0B bus</a:t>
            </a:r>
            <a:endParaRPr b="1"/>
          </a:p>
        </p:txBody>
      </p:sp>
      <p:sp>
        <p:nvSpPr>
          <p:cNvPr id="509" name="Google Shape;509;p40"/>
          <p:cNvSpPr txBox="1"/>
          <p:nvPr/>
        </p:nvSpPr>
        <p:spPr>
          <a:xfrm>
            <a:off x="1263375" y="653975"/>
            <a:ext cx="5838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510" name="Google Shape;510;p40"/>
          <p:cNvSpPr txBox="1"/>
          <p:nvPr>
            <p:ph idx="1" type="body"/>
          </p:nvPr>
        </p:nvSpPr>
        <p:spPr>
          <a:xfrm>
            <a:off x="1783000" y="747870"/>
            <a:ext cx="5877300" cy="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rgbClr val="FFFFFF"/>
                </a:solidFill>
              </a:rPr>
              <a:t>Altering CAN Data and Manipulating the Vehicle.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511" name="Google Shape;51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278" y="1466813"/>
            <a:ext cx="3208525" cy="304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2825" y="1130450"/>
            <a:ext cx="4327075" cy="401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1"/>
          <p:cNvSpPr txBox="1"/>
          <p:nvPr>
            <p:ph type="title"/>
          </p:nvPr>
        </p:nvSpPr>
        <p:spPr>
          <a:xfrm>
            <a:off x="-79100" y="79125"/>
            <a:ext cx="7732200" cy="8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3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Unauthorised Access </a:t>
            </a:r>
            <a:r>
              <a:rPr b="1" lang="en-GB" sz="2300">
                <a:latin typeface="Lato"/>
                <a:ea typeface="Lato"/>
                <a:cs typeface="Lato"/>
                <a:sym typeface="Lato"/>
              </a:rPr>
              <a:t>and </a:t>
            </a:r>
            <a:r>
              <a:rPr b="1" lang="en-GB" sz="23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Manipulation </a:t>
            </a:r>
            <a:r>
              <a:rPr b="1" lang="en-GB" sz="2300">
                <a:latin typeface="Lato"/>
                <a:ea typeface="Lato"/>
                <a:cs typeface="Lato"/>
                <a:sym typeface="Lato"/>
              </a:rPr>
              <a:t>of the </a:t>
            </a:r>
            <a:r>
              <a:rPr b="1" lang="en-GB" sz="23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ECUs</a:t>
            </a:r>
            <a:r>
              <a:rPr b="1" lang="en-GB" sz="2300">
                <a:latin typeface="Lato"/>
                <a:ea typeface="Lato"/>
                <a:cs typeface="Lato"/>
                <a:sym typeface="Lato"/>
              </a:rPr>
              <a:t>.</a:t>
            </a:r>
            <a:endParaRPr b="1" sz="2600"/>
          </a:p>
        </p:txBody>
      </p:sp>
      <p:sp>
        <p:nvSpPr>
          <p:cNvPr id="518" name="Google Shape;518;p41"/>
          <p:cNvSpPr txBox="1"/>
          <p:nvPr>
            <p:ph idx="1" type="body"/>
          </p:nvPr>
        </p:nvSpPr>
        <p:spPr>
          <a:xfrm>
            <a:off x="3775700" y="1073925"/>
            <a:ext cx="4809600" cy="2169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Various Methods:</a:t>
            </a:r>
            <a:endParaRPr b="1" sz="18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4A86E8"/>
              </a:buClr>
              <a:buSzPts val="1600"/>
              <a:buChar char="●"/>
            </a:pPr>
            <a:r>
              <a:rPr lang="en-GB" sz="1600">
                <a:solidFill>
                  <a:srgbClr val="4A86E8"/>
                </a:solidFill>
              </a:rPr>
              <a:t>Front Door Attack</a:t>
            </a:r>
            <a:endParaRPr sz="1600">
              <a:solidFill>
                <a:srgbClr val="4A86E8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600"/>
              <a:buChar char="●"/>
            </a:pPr>
            <a:r>
              <a:rPr lang="en-GB" sz="1600">
                <a:solidFill>
                  <a:srgbClr val="00FFFF"/>
                </a:solidFill>
              </a:rPr>
              <a:t>Back Door Attack</a:t>
            </a:r>
            <a:endParaRPr sz="1600">
              <a:solidFill>
                <a:srgbClr val="00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AD1DC"/>
              </a:buClr>
              <a:buSzPts val="1600"/>
              <a:buChar char="●"/>
            </a:pPr>
            <a:r>
              <a:rPr lang="en-GB" sz="1600">
                <a:solidFill>
                  <a:srgbClr val="EAD1DC"/>
                </a:solidFill>
              </a:rPr>
              <a:t>Exploits</a:t>
            </a:r>
            <a:endParaRPr sz="1600">
              <a:solidFill>
                <a:srgbClr val="EAD1DC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1600"/>
              <a:buChar char="●"/>
            </a:pPr>
            <a:r>
              <a:rPr lang="en-GB" sz="1600">
                <a:solidFill>
                  <a:srgbClr val="FCE5CD"/>
                </a:solidFill>
              </a:rPr>
              <a:t>Reversing </a:t>
            </a:r>
            <a:r>
              <a:rPr lang="en-GB" sz="1600">
                <a:solidFill>
                  <a:srgbClr val="FCE5CD"/>
                </a:solidFill>
              </a:rPr>
              <a:t>Automotive</a:t>
            </a:r>
            <a:r>
              <a:rPr lang="en-GB" sz="1600">
                <a:solidFill>
                  <a:srgbClr val="FCE5CD"/>
                </a:solidFill>
              </a:rPr>
              <a:t> Firmware</a:t>
            </a:r>
            <a:endParaRPr sz="1600">
              <a:solidFill>
                <a:srgbClr val="FCE5CD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2"/>
          <p:cNvSpPr txBox="1"/>
          <p:nvPr>
            <p:ph type="title"/>
          </p:nvPr>
        </p:nvSpPr>
        <p:spPr>
          <a:xfrm>
            <a:off x="-67800" y="0"/>
            <a:ext cx="7732200" cy="5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300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GB" sz="2300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Implementation</a:t>
            </a:r>
            <a:r>
              <a:rPr b="1" lang="en-GB" sz="2300">
                <a:latin typeface="Lato"/>
                <a:ea typeface="Lato"/>
                <a:cs typeface="Lato"/>
                <a:sym typeface="Lato"/>
              </a:rPr>
              <a:t> of </a:t>
            </a:r>
            <a:r>
              <a:rPr b="1" lang="en-GB" sz="23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Security measures</a:t>
            </a:r>
            <a:r>
              <a:rPr b="1" lang="en-GB" sz="2300">
                <a:latin typeface="Lato"/>
                <a:ea typeface="Lato"/>
                <a:cs typeface="Lato"/>
                <a:sym typeface="Lato"/>
              </a:rPr>
              <a:t>.</a:t>
            </a:r>
            <a:endParaRPr b="1" sz="2800"/>
          </a:p>
        </p:txBody>
      </p:sp>
      <p:sp>
        <p:nvSpPr>
          <p:cNvPr id="524" name="Google Shape;524;p42"/>
          <p:cNvSpPr txBox="1"/>
          <p:nvPr>
            <p:ph idx="1" type="body"/>
          </p:nvPr>
        </p:nvSpPr>
        <p:spPr>
          <a:xfrm>
            <a:off x="2588700" y="768700"/>
            <a:ext cx="6104400" cy="144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FFFFFF"/>
                </a:solidFill>
              </a:rPr>
              <a:t>Network Segmentation:</a:t>
            </a:r>
            <a:endParaRPr sz="1600" u="sng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GB" sz="1600">
                <a:solidFill>
                  <a:srgbClr val="FFFFFF"/>
                </a:solidFill>
              </a:rPr>
              <a:t>All ECUs are connected </a:t>
            </a:r>
            <a:r>
              <a:rPr lang="en-GB" sz="1600">
                <a:solidFill>
                  <a:srgbClr val="FF0000"/>
                </a:solidFill>
              </a:rPr>
              <a:t>serially </a:t>
            </a:r>
            <a:r>
              <a:rPr lang="en-GB" sz="1600">
                <a:solidFill>
                  <a:srgbClr val="FFFFFF"/>
                </a:solidFill>
              </a:rPr>
              <a:t>with CAN bus.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GB" sz="1600">
                <a:solidFill>
                  <a:srgbClr val="FFFFFF"/>
                </a:solidFill>
              </a:rPr>
              <a:t>Once hacked, </a:t>
            </a:r>
            <a:r>
              <a:rPr lang="en-GB" sz="1600">
                <a:solidFill>
                  <a:srgbClr val="00FFFF"/>
                </a:solidFill>
              </a:rPr>
              <a:t>all devices are vulnerable</a:t>
            </a:r>
            <a:r>
              <a:rPr lang="en-GB" sz="1600">
                <a:solidFill>
                  <a:srgbClr val="FFFFFF"/>
                </a:solidFill>
              </a:rPr>
              <a:t>.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GB" sz="1600">
                <a:solidFill>
                  <a:srgbClr val="93C47D"/>
                </a:solidFill>
              </a:rPr>
              <a:t>Network Segmentation</a:t>
            </a:r>
            <a:r>
              <a:rPr lang="en-GB" sz="1600">
                <a:solidFill>
                  <a:srgbClr val="FFFFFF"/>
                </a:solidFill>
              </a:rPr>
              <a:t> prevents it.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descr="Image result for can bus" id="525" name="Google Shape;52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610900"/>
            <a:ext cx="3337200" cy="2532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an bus" id="526" name="Google Shape;52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06800" y="2610900"/>
            <a:ext cx="3337200" cy="253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42"/>
          <p:cNvSpPr/>
          <p:nvPr/>
        </p:nvSpPr>
        <p:spPr>
          <a:xfrm>
            <a:off x="6135999" y="3762582"/>
            <a:ext cx="529500" cy="348900"/>
          </a:xfrm>
          <a:prstGeom prst="rect">
            <a:avLst/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R&amp;S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42"/>
          <p:cNvSpPr/>
          <p:nvPr/>
        </p:nvSpPr>
        <p:spPr>
          <a:xfrm>
            <a:off x="7210649" y="3762582"/>
            <a:ext cx="529500" cy="348900"/>
          </a:xfrm>
          <a:prstGeom prst="rect">
            <a:avLst/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R&amp;S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42"/>
          <p:cNvSpPr/>
          <p:nvPr/>
        </p:nvSpPr>
        <p:spPr>
          <a:xfrm>
            <a:off x="8285299" y="3762582"/>
            <a:ext cx="529500" cy="348900"/>
          </a:xfrm>
          <a:prstGeom prst="rect">
            <a:avLst/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R&amp;S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42"/>
          <p:cNvSpPr txBox="1"/>
          <p:nvPr/>
        </p:nvSpPr>
        <p:spPr>
          <a:xfrm>
            <a:off x="1159950" y="4054950"/>
            <a:ext cx="10173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BEFORE</a:t>
            </a:r>
            <a:endParaRPr b="1" sz="16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1" name="Google Shape;531;p42"/>
          <p:cNvSpPr txBox="1"/>
          <p:nvPr/>
        </p:nvSpPr>
        <p:spPr>
          <a:xfrm>
            <a:off x="7091100" y="4111475"/>
            <a:ext cx="9819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AFTER</a:t>
            </a:r>
            <a:endParaRPr b="1" sz="1600">
              <a:solidFill>
                <a:srgbClr val="274E1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3"/>
          <p:cNvSpPr txBox="1"/>
          <p:nvPr>
            <p:ph type="title"/>
          </p:nvPr>
        </p:nvSpPr>
        <p:spPr>
          <a:xfrm>
            <a:off x="-67800" y="0"/>
            <a:ext cx="7732200" cy="5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300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 Implementation</a:t>
            </a:r>
            <a:r>
              <a:rPr b="1" lang="en-GB" sz="2300">
                <a:latin typeface="Lato"/>
                <a:ea typeface="Lato"/>
                <a:cs typeface="Lato"/>
                <a:sym typeface="Lato"/>
              </a:rPr>
              <a:t> of </a:t>
            </a:r>
            <a:r>
              <a:rPr b="1" lang="en-GB" sz="23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Security measures</a:t>
            </a:r>
            <a:r>
              <a:rPr b="1" lang="en-GB" sz="2300">
                <a:latin typeface="Lato"/>
                <a:ea typeface="Lato"/>
                <a:cs typeface="Lato"/>
                <a:sym typeface="Lato"/>
              </a:rPr>
              <a:t>.</a:t>
            </a:r>
            <a:endParaRPr b="1" sz="2800"/>
          </a:p>
        </p:txBody>
      </p:sp>
      <p:sp>
        <p:nvSpPr>
          <p:cNvPr id="537" name="Google Shape;537;p43"/>
          <p:cNvSpPr txBox="1"/>
          <p:nvPr>
            <p:ph idx="1" type="body"/>
          </p:nvPr>
        </p:nvSpPr>
        <p:spPr>
          <a:xfrm>
            <a:off x="2588700" y="768700"/>
            <a:ext cx="6104400" cy="144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FFFFFF"/>
                </a:solidFill>
              </a:rPr>
              <a:t>Encryption and Decryption</a:t>
            </a:r>
            <a:endParaRPr sz="1600" u="sng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GB" sz="1600">
                <a:solidFill>
                  <a:srgbClr val="FFFFFF"/>
                </a:solidFill>
              </a:rPr>
              <a:t>Develop own </a:t>
            </a:r>
            <a:r>
              <a:rPr b="1" lang="en-GB" sz="1700">
                <a:solidFill>
                  <a:srgbClr val="00FFFF"/>
                </a:solidFill>
              </a:rPr>
              <a:t>simple yet strong encryption - decryption algorithm</a:t>
            </a:r>
            <a:endParaRPr b="1" sz="1700">
              <a:solidFill>
                <a:srgbClr val="00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GB" sz="1600">
                <a:solidFill>
                  <a:srgbClr val="FFFFFF"/>
                </a:solidFill>
              </a:rPr>
              <a:t>Make sure, </a:t>
            </a:r>
            <a:r>
              <a:rPr b="1" lang="en-GB" sz="1700">
                <a:solidFill>
                  <a:srgbClr val="B6D7A8"/>
                </a:solidFill>
              </a:rPr>
              <a:t>speed</a:t>
            </a:r>
            <a:r>
              <a:rPr lang="en-GB" sz="1600">
                <a:solidFill>
                  <a:srgbClr val="FFFFFF"/>
                </a:solidFill>
              </a:rPr>
              <a:t> of the transmission is not compromised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538" name="Google Shape;538;p43"/>
          <p:cNvSpPr/>
          <p:nvPr/>
        </p:nvSpPr>
        <p:spPr>
          <a:xfrm>
            <a:off x="559825" y="2289150"/>
            <a:ext cx="1615500" cy="575700"/>
          </a:xfrm>
          <a:prstGeom prst="roundRect">
            <a:avLst>
              <a:gd fmla="val 16667" name="adj"/>
            </a:avLst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#06F – 87AB - 1233 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43"/>
          <p:cNvSpPr/>
          <p:nvPr/>
        </p:nvSpPr>
        <p:spPr>
          <a:xfrm>
            <a:off x="2311856" y="2477017"/>
            <a:ext cx="8121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key image" id="540" name="Google Shape;54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0117" y="2338616"/>
            <a:ext cx="675895" cy="477194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43"/>
          <p:cNvSpPr/>
          <p:nvPr/>
        </p:nvSpPr>
        <p:spPr>
          <a:xfrm>
            <a:off x="4288975" y="2477017"/>
            <a:ext cx="8121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pic of setting" id="542" name="Google Shape;542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68030" y="2289150"/>
            <a:ext cx="759796" cy="69522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43"/>
          <p:cNvSpPr/>
          <p:nvPr/>
        </p:nvSpPr>
        <p:spPr>
          <a:xfrm>
            <a:off x="5994744" y="2481191"/>
            <a:ext cx="8121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43"/>
          <p:cNvSpPr/>
          <p:nvPr/>
        </p:nvSpPr>
        <p:spPr>
          <a:xfrm>
            <a:off x="6949845" y="2318373"/>
            <a:ext cx="1615500" cy="575700"/>
          </a:xfrm>
          <a:prstGeom prst="roundRect">
            <a:avLst>
              <a:gd fmla="val 16667" name="adj"/>
            </a:avLst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KHJDFHADSJFKHJD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43"/>
          <p:cNvSpPr txBox="1"/>
          <p:nvPr/>
        </p:nvSpPr>
        <p:spPr>
          <a:xfrm>
            <a:off x="416125" y="1781675"/>
            <a:ext cx="17592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Encryption</a:t>
            </a:r>
            <a:endParaRPr b="1" sz="2100" u="sng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43"/>
          <p:cNvSpPr txBox="1"/>
          <p:nvPr/>
        </p:nvSpPr>
        <p:spPr>
          <a:xfrm>
            <a:off x="247925" y="3074000"/>
            <a:ext cx="2698200" cy="5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Raw CAN J1939 2.0B Data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43"/>
          <p:cNvSpPr txBox="1"/>
          <p:nvPr/>
        </p:nvSpPr>
        <p:spPr>
          <a:xfrm>
            <a:off x="2946125" y="3071000"/>
            <a:ext cx="18330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Encryption Key</a:t>
            </a:r>
            <a:endParaRPr b="1"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43"/>
          <p:cNvSpPr txBox="1"/>
          <p:nvPr/>
        </p:nvSpPr>
        <p:spPr>
          <a:xfrm>
            <a:off x="5026623" y="3071005"/>
            <a:ext cx="13572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Algorithm</a:t>
            </a:r>
            <a:endParaRPr b="1"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43"/>
          <p:cNvSpPr txBox="1"/>
          <p:nvPr/>
        </p:nvSpPr>
        <p:spPr>
          <a:xfrm>
            <a:off x="7095649" y="3071006"/>
            <a:ext cx="14697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Cipher text</a:t>
            </a:r>
            <a:endParaRPr b="1"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key image" id="550" name="Google Shape;55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8775" y="3985275"/>
            <a:ext cx="812100" cy="439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pic of setting" id="551" name="Google Shape;551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73375" y="3931574"/>
            <a:ext cx="760650" cy="5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43"/>
          <p:cNvSpPr/>
          <p:nvPr/>
        </p:nvSpPr>
        <p:spPr>
          <a:xfrm>
            <a:off x="7009803" y="3887500"/>
            <a:ext cx="1683300" cy="557400"/>
          </a:xfrm>
          <a:prstGeom prst="roundRect">
            <a:avLst>
              <a:gd fmla="val 16667" name="adj"/>
            </a:avLst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KHJDFHADSJFKHJD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43"/>
          <p:cNvSpPr txBox="1"/>
          <p:nvPr/>
        </p:nvSpPr>
        <p:spPr>
          <a:xfrm>
            <a:off x="3090525" y="4557375"/>
            <a:ext cx="18330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Decryption Key</a:t>
            </a:r>
            <a:endParaRPr b="1"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43"/>
          <p:cNvSpPr txBox="1"/>
          <p:nvPr/>
        </p:nvSpPr>
        <p:spPr>
          <a:xfrm>
            <a:off x="5026623" y="4557360"/>
            <a:ext cx="12855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Algorithm</a:t>
            </a:r>
            <a:endParaRPr b="1"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43"/>
          <p:cNvSpPr txBox="1"/>
          <p:nvPr/>
        </p:nvSpPr>
        <p:spPr>
          <a:xfrm>
            <a:off x="7102351" y="4570600"/>
            <a:ext cx="16833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Cipher text</a:t>
            </a:r>
            <a:endParaRPr b="1"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43"/>
          <p:cNvSpPr/>
          <p:nvPr/>
        </p:nvSpPr>
        <p:spPr>
          <a:xfrm>
            <a:off x="2377936" y="4134299"/>
            <a:ext cx="749100" cy="1395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43"/>
          <p:cNvSpPr/>
          <p:nvPr/>
        </p:nvSpPr>
        <p:spPr>
          <a:xfrm>
            <a:off x="4218072" y="4168989"/>
            <a:ext cx="749100" cy="1395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43"/>
          <p:cNvSpPr/>
          <p:nvPr/>
        </p:nvSpPr>
        <p:spPr>
          <a:xfrm>
            <a:off x="6140234" y="4204639"/>
            <a:ext cx="749100" cy="1395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43"/>
          <p:cNvSpPr txBox="1"/>
          <p:nvPr/>
        </p:nvSpPr>
        <p:spPr>
          <a:xfrm>
            <a:off x="450775" y="3440638"/>
            <a:ext cx="16899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Decryption</a:t>
            </a:r>
            <a:endParaRPr b="1" sz="2000" u="sng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43"/>
          <p:cNvSpPr/>
          <p:nvPr/>
        </p:nvSpPr>
        <p:spPr>
          <a:xfrm>
            <a:off x="337925" y="4079281"/>
            <a:ext cx="1683300" cy="503400"/>
          </a:xfrm>
          <a:prstGeom prst="roundRect">
            <a:avLst>
              <a:gd fmla="val 16667" name="adj"/>
            </a:avLst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#06F – 87AB - 1233 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43"/>
          <p:cNvSpPr txBox="1"/>
          <p:nvPr/>
        </p:nvSpPr>
        <p:spPr>
          <a:xfrm>
            <a:off x="90425" y="4587925"/>
            <a:ext cx="31497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Raw CAN J1939 2.0B Data</a:t>
            </a:r>
            <a:endParaRPr b="1"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4"/>
          <p:cNvSpPr txBox="1"/>
          <p:nvPr>
            <p:ph type="title"/>
          </p:nvPr>
        </p:nvSpPr>
        <p:spPr>
          <a:xfrm>
            <a:off x="-67800" y="0"/>
            <a:ext cx="7732200" cy="5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300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 Implementation</a:t>
            </a:r>
            <a:r>
              <a:rPr b="1" lang="en-GB" sz="2300">
                <a:latin typeface="Lato"/>
                <a:ea typeface="Lato"/>
                <a:cs typeface="Lato"/>
                <a:sym typeface="Lato"/>
              </a:rPr>
              <a:t> of </a:t>
            </a:r>
            <a:r>
              <a:rPr b="1" lang="en-GB" sz="23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Security measures</a:t>
            </a:r>
            <a:r>
              <a:rPr b="1" lang="en-GB" sz="2300">
                <a:latin typeface="Lato"/>
                <a:ea typeface="Lato"/>
                <a:cs typeface="Lato"/>
                <a:sym typeface="Lato"/>
              </a:rPr>
              <a:t>.</a:t>
            </a:r>
            <a:endParaRPr b="1" sz="2800"/>
          </a:p>
        </p:txBody>
      </p:sp>
      <p:sp>
        <p:nvSpPr>
          <p:cNvPr id="567" name="Google Shape;567;p44"/>
          <p:cNvSpPr txBox="1"/>
          <p:nvPr>
            <p:ph idx="1" type="body"/>
          </p:nvPr>
        </p:nvSpPr>
        <p:spPr>
          <a:xfrm>
            <a:off x="2588700" y="768700"/>
            <a:ext cx="6104400" cy="144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FFFFFF"/>
                </a:solidFill>
              </a:rPr>
              <a:t>Proxy and Firewall:</a:t>
            </a:r>
            <a:endParaRPr sz="1600" u="sng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GB" sz="1600">
                <a:solidFill>
                  <a:srgbClr val="FFFFFF"/>
                </a:solidFill>
              </a:rPr>
              <a:t>Develop own </a:t>
            </a:r>
            <a:r>
              <a:rPr b="1" lang="en-GB" sz="1700">
                <a:solidFill>
                  <a:srgbClr val="00FFFF"/>
                </a:solidFill>
              </a:rPr>
              <a:t>mechanism that identifies foreign device.</a:t>
            </a:r>
            <a:endParaRPr b="1" sz="1700">
              <a:solidFill>
                <a:srgbClr val="00FF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n-GB" sz="1700">
                <a:solidFill>
                  <a:srgbClr val="FFFF00"/>
                </a:solidFill>
              </a:rPr>
              <a:t>Deny service</a:t>
            </a:r>
            <a:r>
              <a:rPr lang="en-GB" sz="1700">
                <a:solidFill>
                  <a:srgbClr val="FFFFFF"/>
                </a:solidFill>
              </a:rPr>
              <a:t> to foreign devices and </a:t>
            </a:r>
            <a:r>
              <a:rPr lang="en-GB" sz="1700">
                <a:solidFill>
                  <a:srgbClr val="FF0000"/>
                </a:solidFill>
              </a:rPr>
              <a:t>alert</a:t>
            </a:r>
            <a:r>
              <a:rPr lang="en-GB" sz="1700">
                <a:solidFill>
                  <a:srgbClr val="FFFFFF"/>
                </a:solidFill>
              </a:rPr>
              <a:t> when network is manipulated.</a:t>
            </a:r>
            <a:endParaRPr sz="17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568" name="Google Shape;568;p44"/>
          <p:cNvSpPr/>
          <p:nvPr/>
        </p:nvSpPr>
        <p:spPr>
          <a:xfrm>
            <a:off x="564750" y="2159171"/>
            <a:ext cx="2340360" cy="2208492"/>
          </a:xfrm>
          <a:prstGeom prst="irregularSeal2">
            <a:avLst/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Foreign Device</a:t>
            </a:r>
            <a:endParaRPr b="1" sz="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firewall images" id="569" name="Google Shape;56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6788" y="2253000"/>
            <a:ext cx="2499968" cy="22019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nimated car" id="570" name="Google Shape;570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8975" y="2255238"/>
            <a:ext cx="2499949" cy="2371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Micro controller" id="571" name="Google Shape;571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23286" y="3051781"/>
            <a:ext cx="589418" cy="7784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2" name="Google Shape;572;p44"/>
          <p:cNvCxnSpPr/>
          <p:nvPr/>
        </p:nvCxnSpPr>
        <p:spPr>
          <a:xfrm>
            <a:off x="2638418" y="2994744"/>
            <a:ext cx="1307700" cy="2256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73" name="Google Shape;573;p44"/>
          <p:cNvCxnSpPr>
            <a:endCxn id="571" idx="1"/>
          </p:cNvCxnSpPr>
          <p:nvPr/>
        </p:nvCxnSpPr>
        <p:spPr>
          <a:xfrm>
            <a:off x="5346986" y="3267025"/>
            <a:ext cx="1176300" cy="1740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74" name="Google Shape;574;p44"/>
          <p:cNvCxnSpPr/>
          <p:nvPr/>
        </p:nvCxnSpPr>
        <p:spPr>
          <a:xfrm>
            <a:off x="5154788" y="3922750"/>
            <a:ext cx="780000" cy="847800"/>
          </a:xfrm>
          <a:prstGeom prst="straightConnector1">
            <a:avLst/>
          </a:prstGeom>
          <a:noFill/>
          <a:ln cap="flat" cmpd="sng" w="19050">
            <a:solidFill>
              <a:srgbClr val="5B9BD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75" name="Google Shape;575;p44"/>
          <p:cNvSpPr txBox="1"/>
          <p:nvPr/>
        </p:nvSpPr>
        <p:spPr>
          <a:xfrm>
            <a:off x="5616638" y="4666450"/>
            <a:ext cx="2402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00FF"/>
                </a:solidFill>
                <a:latin typeface="Lato"/>
                <a:ea typeface="Lato"/>
                <a:cs typeface="Lato"/>
                <a:sym typeface="Lato"/>
              </a:rPr>
              <a:t>Deny Service and Alert</a:t>
            </a:r>
            <a:endParaRPr b="1" sz="1600">
              <a:solidFill>
                <a:srgbClr val="FF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6" name="Google Shape;576;p44"/>
          <p:cNvSpPr txBox="1"/>
          <p:nvPr/>
        </p:nvSpPr>
        <p:spPr>
          <a:xfrm rot="859775">
            <a:off x="5032693" y="2981494"/>
            <a:ext cx="1804853" cy="3474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Inside the Vehicle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7" name="Google Shape;577;p44"/>
          <p:cNvSpPr txBox="1"/>
          <p:nvPr/>
        </p:nvSpPr>
        <p:spPr>
          <a:xfrm rot="859775">
            <a:off x="5169768" y="3357144"/>
            <a:ext cx="1804853" cy="3474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Firewall &amp; Proxy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5"/>
          <p:cNvSpPr txBox="1"/>
          <p:nvPr>
            <p:ph type="title"/>
          </p:nvPr>
        </p:nvSpPr>
        <p:spPr>
          <a:xfrm>
            <a:off x="702850" y="55225"/>
            <a:ext cx="18951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000" u="sng"/>
              <a:t>Outcome</a:t>
            </a:r>
            <a:endParaRPr b="1" sz="2000" u="sng"/>
          </a:p>
        </p:txBody>
      </p:sp>
      <p:sp>
        <p:nvSpPr>
          <p:cNvPr id="583" name="Google Shape;583;p45"/>
          <p:cNvSpPr txBox="1"/>
          <p:nvPr>
            <p:ph idx="1" type="body"/>
          </p:nvPr>
        </p:nvSpPr>
        <p:spPr>
          <a:xfrm>
            <a:off x="-145250" y="1462125"/>
            <a:ext cx="5684400" cy="20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GB" sz="1500">
                <a:solidFill>
                  <a:srgbClr val="FFFFFF"/>
                </a:solidFill>
              </a:rPr>
              <a:t>Know </a:t>
            </a:r>
            <a:r>
              <a:rPr lang="en-GB" sz="1500">
                <a:solidFill>
                  <a:srgbClr val="FF0000"/>
                </a:solidFill>
              </a:rPr>
              <a:t>all the possibilities</a:t>
            </a:r>
            <a:r>
              <a:rPr lang="en-GB" sz="1500">
                <a:solidFill>
                  <a:srgbClr val="FFFFFF"/>
                </a:solidFill>
              </a:rPr>
              <a:t> of hacking into a vehicle.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GB" sz="1500">
                <a:solidFill>
                  <a:srgbClr val="FFFFFF"/>
                </a:solidFill>
              </a:rPr>
              <a:t>Implement </a:t>
            </a:r>
            <a:r>
              <a:rPr lang="en-GB" sz="1500">
                <a:solidFill>
                  <a:srgbClr val="00FF00"/>
                </a:solidFill>
              </a:rPr>
              <a:t>security</a:t>
            </a:r>
            <a:r>
              <a:rPr lang="en-GB" sz="1500">
                <a:solidFill>
                  <a:srgbClr val="00FF00"/>
                </a:solidFill>
              </a:rPr>
              <a:t> measures </a:t>
            </a:r>
            <a:r>
              <a:rPr lang="en-GB" sz="1500">
                <a:solidFill>
                  <a:srgbClr val="FFFFFF"/>
                </a:solidFill>
              </a:rPr>
              <a:t>with respect to hacking </a:t>
            </a:r>
            <a:r>
              <a:rPr lang="en-GB" sz="1500">
                <a:solidFill>
                  <a:srgbClr val="FFFFFF"/>
                </a:solidFill>
              </a:rPr>
              <a:t>techniques</a:t>
            </a:r>
            <a:r>
              <a:rPr lang="en-GB" sz="1500">
                <a:solidFill>
                  <a:srgbClr val="FFFFFF"/>
                </a:solidFill>
              </a:rPr>
              <a:t>.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GB" sz="1500">
                <a:solidFill>
                  <a:srgbClr val="FFFFFF"/>
                </a:solidFill>
              </a:rPr>
              <a:t>Avoid </a:t>
            </a:r>
            <a:r>
              <a:rPr lang="en-GB" sz="1500">
                <a:solidFill>
                  <a:srgbClr val="00FFFF"/>
                </a:solidFill>
              </a:rPr>
              <a:t>intentional</a:t>
            </a:r>
            <a:r>
              <a:rPr lang="en-GB" sz="1500">
                <a:solidFill>
                  <a:srgbClr val="00FFFF"/>
                </a:solidFill>
              </a:rPr>
              <a:t> accidents</a:t>
            </a:r>
            <a:r>
              <a:rPr lang="en-GB" sz="1500">
                <a:solidFill>
                  <a:srgbClr val="FFFFFF"/>
                </a:solidFill>
              </a:rPr>
              <a:t>.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GB" sz="1500">
                <a:solidFill>
                  <a:srgbClr val="00FF00"/>
                </a:solidFill>
              </a:rPr>
              <a:t>Makes rides safer</a:t>
            </a:r>
            <a:r>
              <a:rPr lang="en-GB" sz="1500">
                <a:solidFill>
                  <a:srgbClr val="FFFFFF"/>
                </a:solidFill>
              </a:rPr>
              <a:t>, mentally as well as physically.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GB" sz="1500">
                <a:solidFill>
                  <a:srgbClr val="FFFFFF"/>
                </a:solidFill>
              </a:rPr>
              <a:t>Avoids </a:t>
            </a:r>
            <a:r>
              <a:rPr lang="en-GB" sz="1500">
                <a:solidFill>
                  <a:srgbClr val="CFE2F3"/>
                </a:solidFill>
              </a:rPr>
              <a:t>data theft</a:t>
            </a:r>
            <a:r>
              <a:rPr lang="en-GB" sz="1500">
                <a:solidFill>
                  <a:srgbClr val="FFFFFF"/>
                </a:solidFill>
              </a:rPr>
              <a:t>.</a:t>
            </a:r>
            <a:endParaRPr sz="1500">
              <a:solidFill>
                <a:srgbClr val="FFFFFF"/>
              </a:solidFill>
            </a:endParaRPr>
          </a:p>
        </p:txBody>
      </p:sp>
      <p:grpSp>
        <p:nvGrpSpPr>
          <p:cNvPr id="584" name="Google Shape;584;p45"/>
          <p:cNvGrpSpPr/>
          <p:nvPr/>
        </p:nvGrpSpPr>
        <p:grpSpPr>
          <a:xfrm>
            <a:off x="4811962" y="1520527"/>
            <a:ext cx="4273653" cy="2923926"/>
            <a:chOff x="4547087" y="1535165"/>
            <a:chExt cx="4273653" cy="2923926"/>
          </a:xfrm>
        </p:grpSpPr>
        <p:sp>
          <p:nvSpPr>
            <p:cNvPr id="585" name="Google Shape;585;p45"/>
            <p:cNvSpPr/>
            <p:nvPr/>
          </p:nvSpPr>
          <p:spPr>
            <a:xfrm>
              <a:off x="4548440" y="1563490"/>
              <a:ext cx="4272300" cy="28956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5"/>
            <p:cNvSpPr/>
            <p:nvPr/>
          </p:nvSpPr>
          <p:spPr>
            <a:xfrm>
              <a:off x="4547087" y="1535165"/>
              <a:ext cx="4272300" cy="28956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5"/>
            <p:cNvSpPr/>
            <p:nvPr/>
          </p:nvSpPr>
          <p:spPr>
            <a:xfrm rot="5400000">
              <a:off x="4414596" y="2956316"/>
              <a:ext cx="579900" cy="81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88" name="Google Shape;588;p45"/>
          <p:cNvPicPr preferRelativeResize="0"/>
          <p:nvPr/>
        </p:nvPicPr>
        <p:blipFill rotWithShape="1">
          <a:blip r:embed="rId3">
            <a:alphaModFix/>
          </a:blip>
          <a:srcRect b="22550" l="42865" r="29044" t="35258"/>
          <a:stretch/>
        </p:blipFill>
        <p:spPr>
          <a:xfrm rot="5400000">
            <a:off x="5295271" y="1097449"/>
            <a:ext cx="2895600" cy="37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45"/>
          <p:cNvSpPr/>
          <p:nvPr/>
        </p:nvSpPr>
        <p:spPr>
          <a:xfrm flipH="1" rot="5400000">
            <a:off x="5295241" y="1097457"/>
            <a:ext cx="2895600" cy="377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6"/>
          <p:cNvSpPr txBox="1"/>
          <p:nvPr>
            <p:ph type="title"/>
          </p:nvPr>
        </p:nvSpPr>
        <p:spPr>
          <a:xfrm>
            <a:off x="-67800" y="0"/>
            <a:ext cx="7732200" cy="5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300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 Implementation</a:t>
            </a:r>
            <a:r>
              <a:rPr b="1" lang="en-GB" sz="2300">
                <a:latin typeface="Lato"/>
                <a:ea typeface="Lato"/>
                <a:cs typeface="Lato"/>
                <a:sym typeface="Lato"/>
              </a:rPr>
              <a:t> of </a:t>
            </a:r>
            <a:r>
              <a:rPr b="1" lang="en-GB" sz="23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Security measures</a:t>
            </a:r>
            <a:r>
              <a:rPr b="1" lang="en-GB" sz="2300">
                <a:latin typeface="Lato"/>
                <a:ea typeface="Lato"/>
                <a:cs typeface="Lato"/>
                <a:sym typeface="Lato"/>
              </a:rPr>
              <a:t>.</a:t>
            </a:r>
            <a:endParaRPr b="1" sz="2800"/>
          </a:p>
        </p:txBody>
      </p:sp>
      <p:sp>
        <p:nvSpPr>
          <p:cNvPr id="595" name="Google Shape;595;p46"/>
          <p:cNvSpPr txBox="1"/>
          <p:nvPr>
            <p:ph idx="1" type="body"/>
          </p:nvPr>
        </p:nvSpPr>
        <p:spPr>
          <a:xfrm>
            <a:off x="2588700" y="768700"/>
            <a:ext cx="6104400" cy="144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FFFFFF"/>
                </a:solidFill>
              </a:rPr>
              <a:t>Proxy and Firewall:</a:t>
            </a:r>
            <a:endParaRPr sz="1600" u="sng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GB" sz="1600">
                <a:solidFill>
                  <a:srgbClr val="FFFFFF"/>
                </a:solidFill>
              </a:rPr>
              <a:t>Develop own </a:t>
            </a:r>
            <a:r>
              <a:rPr b="1" lang="en-GB" sz="1700">
                <a:solidFill>
                  <a:srgbClr val="00FFFF"/>
                </a:solidFill>
              </a:rPr>
              <a:t>mechanism that identifies foreign device.</a:t>
            </a:r>
            <a:endParaRPr b="1" sz="1700">
              <a:solidFill>
                <a:srgbClr val="00FF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n-GB" sz="1700">
                <a:solidFill>
                  <a:srgbClr val="FFFF00"/>
                </a:solidFill>
              </a:rPr>
              <a:t>Deny service</a:t>
            </a:r>
            <a:r>
              <a:rPr lang="en-GB" sz="1700">
                <a:solidFill>
                  <a:srgbClr val="FFFFFF"/>
                </a:solidFill>
              </a:rPr>
              <a:t> to foreign devices and </a:t>
            </a:r>
            <a:r>
              <a:rPr lang="en-GB" sz="1700">
                <a:solidFill>
                  <a:srgbClr val="FF0000"/>
                </a:solidFill>
              </a:rPr>
              <a:t>alert</a:t>
            </a:r>
            <a:r>
              <a:rPr lang="en-GB" sz="1700">
                <a:solidFill>
                  <a:srgbClr val="FFFFFF"/>
                </a:solidFill>
              </a:rPr>
              <a:t> when network is manipulated.</a:t>
            </a:r>
            <a:endParaRPr sz="17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596" name="Google Shape;596;p46"/>
          <p:cNvSpPr/>
          <p:nvPr/>
        </p:nvSpPr>
        <p:spPr>
          <a:xfrm>
            <a:off x="564750" y="2159171"/>
            <a:ext cx="2340360" cy="2208492"/>
          </a:xfrm>
          <a:prstGeom prst="irregularSeal2">
            <a:avLst/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Foreign Device</a:t>
            </a:r>
            <a:endParaRPr b="1" sz="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firewall images" id="597" name="Google Shape;59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6788" y="2253000"/>
            <a:ext cx="2499968" cy="22019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nimated car" id="598" name="Google Shape;598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8975" y="2255238"/>
            <a:ext cx="2499949" cy="2371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Micro controller" id="599" name="Google Shape;599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23286" y="3051781"/>
            <a:ext cx="589418" cy="7784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0" name="Google Shape;600;p46"/>
          <p:cNvCxnSpPr/>
          <p:nvPr/>
        </p:nvCxnSpPr>
        <p:spPr>
          <a:xfrm>
            <a:off x="2638418" y="2994744"/>
            <a:ext cx="1307700" cy="2256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01" name="Google Shape;601;p46"/>
          <p:cNvCxnSpPr>
            <a:endCxn id="599" idx="1"/>
          </p:cNvCxnSpPr>
          <p:nvPr/>
        </p:nvCxnSpPr>
        <p:spPr>
          <a:xfrm>
            <a:off x="5346986" y="3267025"/>
            <a:ext cx="1176300" cy="1740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02" name="Google Shape;602;p46"/>
          <p:cNvCxnSpPr/>
          <p:nvPr/>
        </p:nvCxnSpPr>
        <p:spPr>
          <a:xfrm>
            <a:off x="5154788" y="3922750"/>
            <a:ext cx="780000" cy="847800"/>
          </a:xfrm>
          <a:prstGeom prst="straightConnector1">
            <a:avLst/>
          </a:prstGeom>
          <a:noFill/>
          <a:ln cap="flat" cmpd="sng" w="19050">
            <a:solidFill>
              <a:srgbClr val="5B9BD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03" name="Google Shape;603;p46"/>
          <p:cNvSpPr txBox="1"/>
          <p:nvPr/>
        </p:nvSpPr>
        <p:spPr>
          <a:xfrm>
            <a:off x="5616638" y="4666450"/>
            <a:ext cx="2402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00FF"/>
                </a:solidFill>
                <a:latin typeface="Lato"/>
                <a:ea typeface="Lato"/>
                <a:cs typeface="Lato"/>
                <a:sym typeface="Lato"/>
              </a:rPr>
              <a:t>Deny Service and Alert</a:t>
            </a:r>
            <a:endParaRPr b="1" sz="1600">
              <a:solidFill>
                <a:srgbClr val="FF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4" name="Google Shape;604;p46"/>
          <p:cNvSpPr txBox="1"/>
          <p:nvPr/>
        </p:nvSpPr>
        <p:spPr>
          <a:xfrm rot="859775">
            <a:off x="5032693" y="2981494"/>
            <a:ext cx="1804853" cy="3474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Inside the Vehicle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5" name="Google Shape;605;p46"/>
          <p:cNvSpPr txBox="1"/>
          <p:nvPr/>
        </p:nvSpPr>
        <p:spPr>
          <a:xfrm rot="859775">
            <a:off x="5169768" y="3357144"/>
            <a:ext cx="1804853" cy="3474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Firewall &amp; Proxy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7"/>
          <p:cNvSpPr txBox="1"/>
          <p:nvPr>
            <p:ph type="title"/>
          </p:nvPr>
        </p:nvSpPr>
        <p:spPr>
          <a:xfrm>
            <a:off x="702850" y="55225"/>
            <a:ext cx="18267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000" u="sng"/>
              <a:t>Conclusion</a:t>
            </a:r>
            <a:endParaRPr b="1" sz="2000" u="sng"/>
          </a:p>
        </p:txBody>
      </p:sp>
      <p:sp>
        <p:nvSpPr>
          <p:cNvPr id="611" name="Google Shape;611;p47"/>
          <p:cNvSpPr txBox="1"/>
          <p:nvPr>
            <p:ph idx="1" type="body"/>
          </p:nvPr>
        </p:nvSpPr>
        <p:spPr>
          <a:xfrm>
            <a:off x="0" y="1410775"/>
            <a:ext cx="4717200" cy="19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</a:rPr>
              <a:t>As we know, Nothing on Earth is Perfect!</a:t>
            </a:r>
            <a:endParaRPr sz="15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</a:rPr>
              <a:t>Though our project </a:t>
            </a:r>
            <a:r>
              <a:rPr lang="en-GB" sz="1500">
                <a:solidFill>
                  <a:srgbClr val="FFFFFF"/>
                </a:solidFill>
              </a:rPr>
              <a:t>might</a:t>
            </a:r>
            <a:r>
              <a:rPr lang="en-GB" sz="1500">
                <a:solidFill>
                  <a:srgbClr val="FFFFFF"/>
                </a:solidFill>
              </a:rPr>
              <a:t> not be perfect, but it would surely make</a:t>
            </a:r>
            <a:endParaRPr sz="1500">
              <a:solidFill>
                <a:srgbClr val="FFFFFF"/>
              </a:solidFill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</a:rPr>
              <a:t>COMPANY HAPPY :) </a:t>
            </a:r>
            <a:endParaRPr sz="1500">
              <a:solidFill>
                <a:srgbClr val="FFFFFF"/>
              </a:solidFill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</a:rPr>
              <a:t>RIDERS HAPPY :)</a:t>
            </a:r>
            <a:endParaRPr sz="1500">
              <a:solidFill>
                <a:srgbClr val="FFFFFF"/>
              </a:solidFill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</a:rPr>
              <a:t>HACKER SAD ;(</a:t>
            </a:r>
            <a:endParaRPr sz="1500">
              <a:solidFill>
                <a:srgbClr val="FFFFFF"/>
              </a:solidFill>
            </a:endParaRPr>
          </a:p>
        </p:txBody>
      </p:sp>
      <p:grpSp>
        <p:nvGrpSpPr>
          <p:cNvPr id="612" name="Google Shape;612;p47"/>
          <p:cNvGrpSpPr/>
          <p:nvPr/>
        </p:nvGrpSpPr>
        <p:grpSpPr>
          <a:xfrm>
            <a:off x="4811962" y="1520527"/>
            <a:ext cx="4273653" cy="2923926"/>
            <a:chOff x="4547087" y="1535165"/>
            <a:chExt cx="4273653" cy="2923926"/>
          </a:xfrm>
        </p:grpSpPr>
        <p:sp>
          <p:nvSpPr>
            <p:cNvPr id="613" name="Google Shape;613;p47"/>
            <p:cNvSpPr/>
            <p:nvPr/>
          </p:nvSpPr>
          <p:spPr>
            <a:xfrm>
              <a:off x="4548440" y="1563490"/>
              <a:ext cx="4272300" cy="28956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7"/>
            <p:cNvSpPr/>
            <p:nvPr/>
          </p:nvSpPr>
          <p:spPr>
            <a:xfrm>
              <a:off x="4547087" y="1535165"/>
              <a:ext cx="4272300" cy="28956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7"/>
            <p:cNvSpPr/>
            <p:nvPr/>
          </p:nvSpPr>
          <p:spPr>
            <a:xfrm rot="5400000">
              <a:off x="4414596" y="2956316"/>
              <a:ext cx="579900" cy="81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16" name="Google Shape;616;p47"/>
          <p:cNvPicPr preferRelativeResize="0"/>
          <p:nvPr/>
        </p:nvPicPr>
        <p:blipFill rotWithShape="1">
          <a:blip r:embed="rId3">
            <a:alphaModFix/>
          </a:blip>
          <a:srcRect b="22550" l="42865" r="29044" t="35258"/>
          <a:stretch/>
        </p:blipFill>
        <p:spPr>
          <a:xfrm rot="5400000">
            <a:off x="5295271" y="1097449"/>
            <a:ext cx="2895600" cy="37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47"/>
          <p:cNvSpPr/>
          <p:nvPr/>
        </p:nvSpPr>
        <p:spPr>
          <a:xfrm flipH="1" rot="5400000">
            <a:off x="5295241" y="1097457"/>
            <a:ext cx="2895600" cy="377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8"/>
          <p:cNvSpPr txBox="1"/>
          <p:nvPr>
            <p:ph type="ctrTitle"/>
          </p:nvPr>
        </p:nvSpPr>
        <p:spPr>
          <a:xfrm>
            <a:off x="4131525" y="2312400"/>
            <a:ext cx="3472800" cy="7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/>
              <a:t>THANK YOU</a:t>
            </a:r>
            <a:endParaRPr sz="3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1"/>
          <p:cNvSpPr txBox="1"/>
          <p:nvPr>
            <p:ph type="ctrTitle"/>
          </p:nvPr>
        </p:nvSpPr>
        <p:spPr>
          <a:xfrm>
            <a:off x="3207250" y="1499350"/>
            <a:ext cx="5848500" cy="15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/>
              <a:t>BH60M &amp; BH100 with Electronic Transmission</a:t>
            </a:r>
            <a:endParaRPr sz="3700"/>
          </a:p>
        </p:txBody>
      </p:sp>
      <p:sp>
        <p:nvSpPr>
          <p:cNvPr id="404" name="Google Shape;404;p31"/>
          <p:cNvSpPr txBox="1"/>
          <p:nvPr>
            <p:ph idx="1" type="subTitle"/>
          </p:nvPr>
        </p:nvSpPr>
        <p:spPr>
          <a:xfrm>
            <a:off x="4249850" y="3793100"/>
            <a:ext cx="48942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/>
              <a:t>Securing the CAN J1939 2.0B Communication Protocol, to make RIDES SAFER!</a:t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49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49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9" name="Google Shape;62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50"/>
          <p:cNvSpPr txBox="1"/>
          <p:nvPr>
            <p:ph type="ctrTitle"/>
          </p:nvPr>
        </p:nvSpPr>
        <p:spPr>
          <a:xfrm>
            <a:off x="3207250" y="1499350"/>
            <a:ext cx="5848500" cy="15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/>
              <a:t>BH60M &amp; BH100 with Electronic Transmission</a:t>
            </a:r>
            <a:endParaRPr sz="3700"/>
          </a:p>
        </p:txBody>
      </p:sp>
      <p:sp>
        <p:nvSpPr>
          <p:cNvPr id="635" name="Google Shape;635;p50"/>
          <p:cNvSpPr txBox="1"/>
          <p:nvPr>
            <p:ph idx="1" type="subTitle"/>
          </p:nvPr>
        </p:nvSpPr>
        <p:spPr>
          <a:xfrm>
            <a:off x="4249850" y="3793100"/>
            <a:ext cx="48942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/>
              <a:t>Securing the CAN J1939 2.0B Communication Protocol, to make RIDES SAFER!</a:t>
            </a:r>
            <a:endParaRPr sz="15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1"/>
          <p:cNvSpPr txBox="1"/>
          <p:nvPr>
            <p:ph type="title"/>
          </p:nvPr>
        </p:nvSpPr>
        <p:spPr>
          <a:xfrm>
            <a:off x="1484400" y="190650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Hacking http://rnddev.azurewebsites.net/</a:t>
            </a:r>
            <a:endParaRPr/>
          </a:p>
        </p:txBody>
      </p:sp>
      <p:sp>
        <p:nvSpPr>
          <p:cNvPr id="641" name="Google Shape;641;p51"/>
          <p:cNvSpPr txBox="1"/>
          <p:nvPr/>
        </p:nvSpPr>
        <p:spPr>
          <a:xfrm>
            <a:off x="194350" y="1054100"/>
            <a:ext cx="20934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Stages of Hacking: 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42" name="Google Shape;64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23100"/>
            <a:ext cx="8839199" cy="913757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51"/>
          <p:cNvSpPr txBox="1"/>
          <p:nvPr/>
        </p:nvSpPr>
        <p:spPr>
          <a:xfrm>
            <a:off x="108750" y="1637250"/>
            <a:ext cx="89265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stages depicted below in the image will be the stages taken by us as a hacker to exploit </a:t>
            </a:r>
            <a:r>
              <a:rPr lang="en-GB" sz="16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http://rnddev.azurewebsites.net/</a:t>
            </a:r>
            <a:endParaRPr sz="16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4" name="Google Shape;644;p51"/>
          <p:cNvSpPr txBox="1"/>
          <p:nvPr/>
        </p:nvSpPr>
        <p:spPr>
          <a:xfrm>
            <a:off x="3022700" y="3136525"/>
            <a:ext cx="11190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292525"/>
                </a:solidFill>
                <a:latin typeface="Lato"/>
                <a:ea typeface="Lato"/>
                <a:cs typeface="Lato"/>
                <a:sym typeface="Lato"/>
              </a:rPr>
              <a:t>Enumeration</a:t>
            </a:r>
            <a:endParaRPr b="1" sz="1100">
              <a:solidFill>
                <a:srgbClr val="29252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2"/>
          <p:cNvSpPr txBox="1"/>
          <p:nvPr>
            <p:ph type="title"/>
          </p:nvPr>
        </p:nvSpPr>
        <p:spPr>
          <a:xfrm>
            <a:off x="1424600" y="11587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Hacking http://rnddev.azurewebsites.net/</a:t>
            </a:r>
            <a:endParaRPr/>
          </a:p>
        </p:txBody>
      </p:sp>
      <p:sp>
        <p:nvSpPr>
          <p:cNvPr id="650" name="Google Shape;650;p52"/>
          <p:cNvSpPr txBox="1"/>
          <p:nvPr/>
        </p:nvSpPr>
        <p:spPr>
          <a:xfrm>
            <a:off x="2325050" y="1024225"/>
            <a:ext cx="4306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1" name="Google Shape;651;p52"/>
          <p:cNvSpPr txBox="1"/>
          <p:nvPr/>
        </p:nvSpPr>
        <p:spPr>
          <a:xfrm>
            <a:off x="2325050" y="971850"/>
            <a:ext cx="4769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Reconnaissance: </a:t>
            </a:r>
            <a:r>
              <a:rPr lang="en-GB" sz="1700" u="sng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Passive Recon</a:t>
            </a:r>
            <a:r>
              <a:rPr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&amp; </a:t>
            </a:r>
            <a:r>
              <a:rPr lang="en-GB" sz="1700" u="sng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Active Recon</a:t>
            </a:r>
            <a:endParaRPr sz="1700" u="sng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2" name="Google Shape;652;p52"/>
          <p:cNvSpPr txBox="1"/>
          <p:nvPr/>
        </p:nvSpPr>
        <p:spPr>
          <a:xfrm>
            <a:off x="583125" y="1335288"/>
            <a:ext cx="2923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IPv4 identification using </a:t>
            </a:r>
            <a:r>
              <a:rPr lang="en-GB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nslookup:</a:t>
            </a:r>
            <a:endParaRPr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3" name="Google Shape;653;p52"/>
          <p:cNvSpPr txBox="1"/>
          <p:nvPr/>
        </p:nvSpPr>
        <p:spPr>
          <a:xfrm>
            <a:off x="583125" y="3023175"/>
            <a:ext cx="74835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Identifying other domain linked to rnddev.azurewebsites.net using </a:t>
            </a:r>
            <a:r>
              <a:rPr lang="en-GB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crt.sh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tool: (Didn’t find any)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54" name="Google Shape;65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5375" y="3525675"/>
            <a:ext cx="5279455" cy="131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8150" y="1689575"/>
            <a:ext cx="7483500" cy="136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3"/>
          <p:cNvSpPr txBox="1"/>
          <p:nvPr>
            <p:ph type="title"/>
          </p:nvPr>
        </p:nvSpPr>
        <p:spPr>
          <a:xfrm>
            <a:off x="1424600" y="11587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Hacking http://rnddev.azurewebsites.net/</a:t>
            </a:r>
            <a:endParaRPr/>
          </a:p>
        </p:txBody>
      </p:sp>
      <p:sp>
        <p:nvSpPr>
          <p:cNvPr id="661" name="Google Shape;661;p53"/>
          <p:cNvSpPr txBox="1"/>
          <p:nvPr/>
        </p:nvSpPr>
        <p:spPr>
          <a:xfrm>
            <a:off x="2325050" y="1024225"/>
            <a:ext cx="4306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2" name="Google Shape;662;p53"/>
          <p:cNvSpPr txBox="1"/>
          <p:nvPr/>
        </p:nvSpPr>
        <p:spPr>
          <a:xfrm>
            <a:off x="2325050" y="971850"/>
            <a:ext cx="4769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Reconnaissance: </a:t>
            </a:r>
            <a:r>
              <a:rPr lang="en-GB" sz="1700" u="sng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Passive Recon</a:t>
            </a:r>
            <a:r>
              <a:rPr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&amp; </a:t>
            </a:r>
            <a:r>
              <a:rPr lang="en-GB" sz="1700" u="sng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Active Recon</a:t>
            </a:r>
            <a:endParaRPr sz="1700" u="sng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3" name="Google Shape;663;p53"/>
          <p:cNvSpPr txBox="1"/>
          <p:nvPr/>
        </p:nvSpPr>
        <p:spPr>
          <a:xfrm>
            <a:off x="583125" y="1574525"/>
            <a:ext cx="72144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Identifying any email address with the above domain using </a:t>
            </a:r>
            <a:r>
              <a:rPr lang="en-GB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hunter.io tool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 (Didn’t find any)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64" name="Google Shape;66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75" y="2063500"/>
            <a:ext cx="7562850" cy="27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54"/>
          <p:cNvSpPr txBox="1"/>
          <p:nvPr/>
        </p:nvSpPr>
        <p:spPr>
          <a:xfrm>
            <a:off x="1293350" y="104625"/>
            <a:ext cx="68928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0" name="Google Shape;670;p54"/>
          <p:cNvSpPr txBox="1"/>
          <p:nvPr/>
        </p:nvSpPr>
        <p:spPr>
          <a:xfrm>
            <a:off x="3375425" y="800025"/>
            <a:ext cx="2893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Scanning and Enumeration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1" name="Google Shape;671;p54"/>
          <p:cNvSpPr txBox="1"/>
          <p:nvPr/>
        </p:nvSpPr>
        <p:spPr>
          <a:xfrm>
            <a:off x="702750" y="1667150"/>
            <a:ext cx="4306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Scan which ports are empty using </a:t>
            </a:r>
            <a:r>
              <a:rPr lang="en-GB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nmap tool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72" name="Google Shape;67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8500" y="2127675"/>
            <a:ext cx="4707000" cy="2322475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54"/>
          <p:cNvSpPr txBox="1"/>
          <p:nvPr/>
        </p:nvSpPr>
        <p:spPr>
          <a:xfrm>
            <a:off x="575650" y="4450150"/>
            <a:ext cx="77151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From hacker point of view, the above findings will be very crucial during exploitation process. Open ports are like gems for hackers if they are not patched.</a:t>
            </a:r>
            <a:endParaRPr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55"/>
          <p:cNvSpPr txBox="1"/>
          <p:nvPr/>
        </p:nvSpPr>
        <p:spPr>
          <a:xfrm>
            <a:off x="1293350" y="104625"/>
            <a:ext cx="68928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9" name="Google Shape;679;p55"/>
          <p:cNvSpPr txBox="1"/>
          <p:nvPr/>
        </p:nvSpPr>
        <p:spPr>
          <a:xfrm>
            <a:off x="3375425" y="800025"/>
            <a:ext cx="2893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Scanning and Enumeration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0" name="Google Shape;680;p55"/>
          <p:cNvSpPr txBox="1"/>
          <p:nvPr/>
        </p:nvSpPr>
        <p:spPr>
          <a:xfrm>
            <a:off x="702750" y="1667150"/>
            <a:ext cx="4306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Intercepting request using </a:t>
            </a:r>
            <a:r>
              <a:rPr lang="en-GB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BurpSuite tool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81" name="Google Shape;68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22050"/>
            <a:ext cx="8396951" cy="241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6"/>
          <p:cNvSpPr txBox="1"/>
          <p:nvPr/>
        </p:nvSpPr>
        <p:spPr>
          <a:xfrm>
            <a:off x="1293350" y="104625"/>
            <a:ext cx="68928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7" name="Google Shape;687;p56"/>
          <p:cNvSpPr txBox="1"/>
          <p:nvPr/>
        </p:nvSpPr>
        <p:spPr>
          <a:xfrm>
            <a:off x="3375425" y="800025"/>
            <a:ext cx="2893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Scanning and Enumeration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8" name="Google Shape;688;p56"/>
          <p:cNvSpPr txBox="1"/>
          <p:nvPr/>
        </p:nvSpPr>
        <p:spPr>
          <a:xfrm>
            <a:off x="702750" y="1667150"/>
            <a:ext cx="4306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Finding directories using </a:t>
            </a:r>
            <a:r>
              <a:rPr lang="en-GB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BurpSuite tool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89" name="Google Shape;68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6125" y="2262225"/>
            <a:ext cx="6557488" cy="266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57"/>
          <p:cNvSpPr txBox="1"/>
          <p:nvPr/>
        </p:nvSpPr>
        <p:spPr>
          <a:xfrm>
            <a:off x="1293350" y="104625"/>
            <a:ext cx="68928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5" name="Google Shape;695;p57"/>
          <p:cNvSpPr txBox="1"/>
          <p:nvPr/>
        </p:nvSpPr>
        <p:spPr>
          <a:xfrm>
            <a:off x="3375425" y="800025"/>
            <a:ext cx="2893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Scanning and Enumeration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6" name="Google Shape;696;p57"/>
          <p:cNvSpPr txBox="1"/>
          <p:nvPr/>
        </p:nvSpPr>
        <p:spPr>
          <a:xfrm>
            <a:off x="710225" y="1456375"/>
            <a:ext cx="5622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Checking for information disclosure using </a:t>
            </a:r>
            <a:r>
              <a:rPr lang="en-GB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BurpSuite tool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97" name="Google Shape;69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38" y="1836100"/>
            <a:ext cx="7837725" cy="2806499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57"/>
          <p:cNvSpPr txBox="1"/>
          <p:nvPr/>
        </p:nvSpPr>
        <p:spPr>
          <a:xfrm>
            <a:off x="160800" y="4642600"/>
            <a:ext cx="90384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Information about server and the website is disclosed. Error messages might disclose if SQL Injection is possible.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58"/>
          <p:cNvSpPr txBox="1"/>
          <p:nvPr/>
        </p:nvSpPr>
        <p:spPr>
          <a:xfrm>
            <a:off x="1293350" y="104625"/>
            <a:ext cx="68928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4" name="Google Shape;704;p58"/>
          <p:cNvSpPr txBox="1"/>
          <p:nvPr/>
        </p:nvSpPr>
        <p:spPr>
          <a:xfrm>
            <a:off x="3375425" y="800025"/>
            <a:ext cx="2893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Scanning and Enumeration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5" name="Google Shape;705;p58"/>
          <p:cNvSpPr txBox="1"/>
          <p:nvPr/>
        </p:nvSpPr>
        <p:spPr>
          <a:xfrm>
            <a:off x="702750" y="1667150"/>
            <a:ext cx="5622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Understanding based on previous findings in </a:t>
            </a:r>
            <a:r>
              <a:rPr lang="en-GB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BurpSuite tool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06" name="Google Shape;70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22050"/>
            <a:ext cx="3993540" cy="266905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8"/>
          <p:cNvSpPr txBox="1"/>
          <p:nvPr/>
        </p:nvSpPr>
        <p:spPr>
          <a:xfrm>
            <a:off x="4336100" y="3169850"/>
            <a:ext cx="4306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Using </a:t>
            </a:r>
            <a:r>
              <a:rPr lang="en-GB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Intruder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option in </a:t>
            </a:r>
            <a:r>
              <a:rPr lang="en-GB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BurpSuite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GB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Sniper Attack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can be performed in the input fields.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08000" cy="418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8000" y="0"/>
            <a:ext cx="4636000" cy="418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181475"/>
            <a:ext cx="4508000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8000" y="4181475"/>
            <a:ext cx="4636000" cy="9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9"/>
          <p:cNvSpPr txBox="1"/>
          <p:nvPr/>
        </p:nvSpPr>
        <p:spPr>
          <a:xfrm>
            <a:off x="1293350" y="104625"/>
            <a:ext cx="68928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3" name="Google Shape;713;p59"/>
          <p:cNvSpPr txBox="1"/>
          <p:nvPr/>
        </p:nvSpPr>
        <p:spPr>
          <a:xfrm>
            <a:off x="3375425" y="800025"/>
            <a:ext cx="2893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Scanning and Enumeration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4" name="Google Shape;714;p59"/>
          <p:cNvSpPr txBox="1"/>
          <p:nvPr/>
        </p:nvSpPr>
        <p:spPr>
          <a:xfrm>
            <a:off x="702750" y="1667150"/>
            <a:ext cx="5622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Understanding based on previous findings in </a:t>
            </a:r>
            <a:r>
              <a:rPr lang="en-GB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BurpSuite tool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15" name="Google Shape;71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22050"/>
            <a:ext cx="3993540" cy="266905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59"/>
          <p:cNvSpPr txBox="1"/>
          <p:nvPr/>
        </p:nvSpPr>
        <p:spPr>
          <a:xfrm>
            <a:off x="4336100" y="3169850"/>
            <a:ext cx="4306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Using </a:t>
            </a:r>
            <a:r>
              <a:rPr lang="en-GB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Intruder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option in </a:t>
            </a:r>
            <a:r>
              <a:rPr lang="en-GB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BurpSuite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GB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Sniper Attack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can be performed in the input fields.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60"/>
          <p:cNvSpPr txBox="1"/>
          <p:nvPr/>
        </p:nvSpPr>
        <p:spPr>
          <a:xfrm>
            <a:off x="1293350" y="104625"/>
            <a:ext cx="68928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2" name="Google Shape;722;p60"/>
          <p:cNvSpPr txBox="1"/>
          <p:nvPr/>
        </p:nvSpPr>
        <p:spPr>
          <a:xfrm>
            <a:off x="3375425" y="800025"/>
            <a:ext cx="2893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Scanning and Enumeration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3" name="Google Shape;723;p60"/>
          <p:cNvSpPr txBox="1"/>
          <p:nvPr/>
        </p:nvSpPr>
        <p:spPr>
          <a:xfrm>
            <a:off x="702750" y="1667150"/>
            <a:ext cx="5622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Using </a:t>
            </a:r>
            <a:r>
              <a:rPr lang="en-GB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Inspect Element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option in the browser: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4" name="Google Shape;724;p60"/>
          <p:cNvSpPr txBox="1"/>
          <p:nvPr/>
        </p:nvSpPr>
        <p:spPr>
          <a:xfrm>
            <a:off x="2070775" y="4306225"/>
            <a:ext cx="58539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Javascript files might become handy, during exploitation stage.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25" name="Google Shape;72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50653"/>
            <a:ext cx="9143998" cy="1546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61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61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2" name="Google Shape;73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2"/>
          <p:cNvSpPr txBox="1"/>
          <p:nvPr>
            <p:ph type="ctrTitle"/>
          </p:nvPr>
        </p:nvSpPr>
        <p:spPr>
          <a:xfrm>
            <a:off x="3207250" y="1499350"/>
            <a:ext cx="5848500" cy="15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/>
              <a:t>BH60M &amp; BH100 with Electronic Transmission</a:t>
            </a:r>
            <a:endParaRPr sz="3700"/>
          </a:p>
        </p:txBody>
      </p:sp>
      <p:sp>
        <p:nvSpPr>
          <p:cNvPr id="738" name="Google Shape;738;p62"/>
          <p:cNvSpPr txBox="1"/>
          <p:nvPr>
            <p:ph idx="1" type="subTitle"/>
          </p:nvPr>
        </p:nvSpPr>
        <p:spPr>
          <a:xfrm>
            <a:off x="4249850" y="3793100"/>
            <a:ext cx="48942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/>
              <a:t>Securing the CAN J1939 2.0B Communication Protocol, to make RIDES SAFER!</a:t>
            </a:r>
            <a:endParaRPr sz="15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63"/>
          <p:cNvSpPr txBox="1"/>
          <p:nvPr/>
        </p:nvSpPr>
        <p:spPr>
          <a:xfrm>
            <a:off x="1249525" y="0"/>
            <a:ext cx="6892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4" name="Google Shape;744;p63"/>
          <p:cNvSpPr txBox="1"/>
          <p:nvPr/>
        </p:nvSpPr>
        <p:spPr>
          <a:xfrm>
            <a:off x="3338900" y="420100"/>
            <a:ext cx="2893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Scanning and Enumeration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5" name="Google Shape;745;p63"/>
          <p:cNvSpPr txBox="1"/>
          <p:nvPr/>
        </p:nvSpPr>
        <p:spPr>
          <a:xfrm>
            <a:off x="2681350" y="826975"/>
            <a:ext cx="4306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In-depth scanning of open ports using </a:t>
            </a:r>
            <a:r>
              <a:rPr lang="en-GB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nmap tool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46" name="Google Shape;74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350" y="1205500"/>
            <a:ext cx="8138049" cy="392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4"/>
          <p:cNvSpPr txBox="1"/>
          <p:nvPr/>
        </p:nvSpPr>
        <p:spPr>
          <a:xfrm>
            <a:off x="1249525" y="0"/>
            <a:ext cx="6892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2" name="Google Shape;752;p64"/>
          <p:cNvSpPr txBox="1"/>
          <p:nvPr/>
        </p:nvSpPr>
        <p:spPr>
          <a:xfrm>
            <a:off x="3338900" y="420100"/>
            <a:ext cx="2893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Scanning and Enumeration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3" name="Google Shape;753;p64"/>
          <p:cNvSpPr txBox="1"/>
          <p:nvPr/>
        </p:nvSpPr>
        <p:spPr>
          <a:xfrm>
            <a:off x="2118775" y="826975"/>
            <a:ext cx="57936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Checking the strength of ciphers </a:t>
            </a:r>
            <a:r>
              <a:rPr lang="en-GB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nmap tool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 (Ciphers are strong)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54" name="Google Shape;75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9813" y="1401525"/>
            <a:ext cx="4431522" cy="35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65"/>
          <p:cNvSpPr txBox="1"/>
          <p:nvPr/>
        </p:nvSpPr>
        <p:spPr>
          <a:xfrm>
            <a:off x="1249525" y="0"/>
            <a:ext cx="6892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0" name="Google Shape;760;p65"/>
          <p:cNvSpPr txBox="1"/>
          <p:nvPr/>
        </p:nvSpPr>
        <p:spPr>
          <a:xfrm>
            <a:off x="3338900" y="420100"/>
            <a:ext cx="2893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Scanning and Enumeration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1" name="Google Shape;761;p65"/>
          <p:cNvSpPr txBox="1"/>
          <p:nvPr/>
        </p:nvSpPr>
        <p:spPr>
          <a:xfrm>
            <a:off x="2118775" y="826975"/>
            <a:ext cx="57936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Checking the strength of ciphers </a:t>
            </a:r>
            <a:r>
              <a:rPr lang="en-GB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nmap tool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 (Ciphers are strong)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62" name="Google Shape;76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9813" y="1401525"/>
            <a:ext cx="4431522" cy="35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66"/>
          <p:cNvSpPr txBox="1"/>
          <p:nvPr/>
        </p:nvSpPr>
        <p:spPr>
          <a:xfrm>
            <a:off x="1249525" y="0"/>
            <a:ext cx="6892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8" name="Google Shape;768;p66"/>
          <p:cNvSpPr txBox="1"/>
          <p:nvPr/>
        </p:nvSpPr>
        <p:spPr>
          <a:xfrm>
            <a:off x="3338900" y="420100"/>
            <a:ext cx="2893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Scanning and Enumeration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9" name="Google Shape;769;p66"/>
          <p:cNvSpPr txBox="1"/>
          <p:nvPr/>
        </p:nvSpPr>
        <p:spPr>
          <a:xfrm>
            <a:off x="2876725" y="819675"/>
            <a:ext cx="36384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Details of the website using Wappalyzer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70" name="Google Shape;77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6050" y="1547650"/>
            <a:ext cx="5946324" cy="35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67"/>
          <p:cNvSpPr txBox="1"/>
          <p:nvPr/>
        </p:nvSpPr>
        <p:spPr>
          <a:xfrm>
            <a:off x="1249525" y="0"/>
            <a:ext cx="6892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6" name="Google Shape;776;p67"/>
          <p:cNvSpPr txBox="1"/>
          <p:nvPr/>
        </p:nvSpPr>
        <p:spPr>
          <a:xfrm>
            <a:off x="3338900" y="420100"/>
            <a:ext cx="2893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Scanning and Enumeration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7" name="Google Shape;777;p67"/>
          <p:cNvSpPr txBox="1"/>
          <p:nvPr/>
        </p:nvSpPr>
        <p:spPr>
          <a:xfrm>
            <a:off x="1816750" y="819675"/>
            <a:ext cx="6048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Found email addresses related to beml.co.in using </a:t>
            </a:r>
            <a:r>
              <a:rPr lang="en-GB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hunter.io tool</a:t>
            </a:r>
            <a:endParaRPr sz="15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78" name="Google Shape;77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4000" y="1154625"/>
            <a:ext cx="4003624" cy="398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68"/>
          <p:cNvSpPr txBox="1"/>
          <p:nvPr/>
        </p:nvSpPr>
        <p:spPr>
          <a:xfrm>
            <a:off x="1249525" y="0"/>
            <a:ext cx="6892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4" name="Google Shape;784;p68"/>
          <p:cNvSpPr txBox="1"/>
          <p:nvPr/>
        </p:nvSpPr>
        <p:spPr>
          <a:xfrm>
            <a:off x="3338900" y="420100"/>
            <a:ext cx="2893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Scanning and Enumeration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5" name="Google Shape;785;p68"/>
          <p:cNvSpPr txBox="1"/>
          <p:nvPr/>
        </p:nvSpPr>
        <p:spPr>
          <a:xfrm>
            <a:off x="1816750" y="819675"/>
            <a:ext cx="6048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Found email addresses related to beml.co.in using </a:t>
            </a:r>
            <a:r>
              <a:rPr lang="en-GB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hunter.io tool</a:t>
            </a:r>
            <a:endParaRPr sz="15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86" name="Google Shape;78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3576" y="1183600"/>
            <a:ext cx="4488851" cy="397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3"/>
          <p:cNvSpPr txBox="1"/>
          <p:nvPr>
            <p:ph type="title"/>
          </p:nvPr>
        </p:nvSpPr>
        <p:spPr>
          <a:xfrm>
            <a:off x="135750" y="12949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Description of the Problem</a:t>
            </a:r>
            <a:endParaRPr/>
          </a:p>
        </p:txBody>
      </p:sp>
      <p:sp>
        <p:nvSpPr>
          <p:cNvPr id="418" name="Google Shape;418;p33"/>
          <p:cNvSpPr txBox="1"/>
          <p:nvPr/>
        </p:nvSpPr>
        <p:spPr>
          <a:xfrm>
            <a:off x="277500" y="1782125"/>
            <a:ext cx="6755400" cy="14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ECUs</a:t>
            </a:r>
            <a:endParaRPr b="1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Electronic Control Units (ECUs) embedded in engine, transmission.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ECUs used for monitoring, display, store, control application.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ECUs are </a:t>
            </a:r>
            <a:r>
              <a:rPr lang="en-GB" sz="1500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PROGRAMMABLE</a:t>
            </a: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hence </a:t>
            </a:r>
            <a:r>
              <a:rPr lang="en-GB" sz="15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VULNERABLE</a:t>
            </a: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9" name="Google Shape;4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23782">
            <a:off x="4987900" y="199625"/>
            <a:ext cx="3276650" cy="20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69"/>
          <p:cNvSpPr txBox="1"/>
          <p:nvPr/>
        </p:nvSpPr>
        <p:spPr>
          <a:xfrm>
            <a:off x="1249525" y="0"/>
            <a:ext cx="6892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2" name="Google Shape;792;p69"/>
          <p:cNvSpPr txBox="1"/>
          <p:nvPr/>
        </p:nvSpPr>
        <p:spPr>
          <a:xfrm>
            <a:off x="3885900" y="451575"/>
            <a:ext cx="1372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Exploitation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3" name="Google Shape;793;p69"/>
          <p:cNvSpPr txBox="1"/>
          <p:nvPr/>
        </p:nvSpPr>
        <p:spPr>
          <a:xfrm>
            <a:off x="3223050" y="841575"/>
            <a:ext cx="26979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Sniper Attack 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using </a:t>
            </a:r>
            <a:r>
              <a:rPr lang="en-GB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BurpSuit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94" name="Google Shape;79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5100" y="1171825"/>
            <a:ext cx="5095451" cy="391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70"/>
          <p:cNvSpPr txBox="1"/>
          <p:nvPr/>
        </p:nvSpPr>
        <p:spPr>
          <a:xfrm>
            <a:off x="1249525" y="0"/>
            <a:ext cx="6892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0" name="Google Shape;800;p70"/>
          <p:cNvSpPr txBox="1"/>
          <p:nvPr/>
        </p:nvSpPr>
        <p:spPr>
          <a:xfrm>
            <a:off x="3885900" y="451575"/>
            <a:ext cx="16815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Exploitation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1" name="Google Shape;801;p70"/>
          <p:cNvSpPr txBox="1"/>
          <p:nvPr/>
        </p:nvSpPr>
        <p:spPr>
          <a:xfrm>
            <a:off x="3911400" y="863475"/>
            <a:ext cx="1321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SQL Injection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02" name="Google Shape;80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18375"/>
            <a:ext cx="8839202" cy="3045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71"/>
          <p:cNvSpPr txBox="1"/>
          <p:nvPr/>
        </p:nvSpPr>
        <p:spPr>
          <a:xfrm>
            <a:off x="1249525" y="0"/>
            <a:ext cx="6892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8" name="Google Shape;808;p71"/>
          <p:cNvSpPr txBox="1"/>
          <p:nvPr/>
        </p:nvSpPr>
        <p:spPr>
          <a:xfrm>
            <a:off x="3885900" y="451575"/>
            <a:ext cx="16815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Exploitation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9" name="Google Shape;809;p71"/>
          <p:cNvSpPr txBox="1"/>
          <p:nvPr/>
        </p:nvSpPr>
        <p:spPr>
          <a:xfrm>
            <a:off x="3243900" y="848875"/>
            <a:ext cx="2527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Further Exploitation Plans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0" name="Google Shape;810;p71"/>
          <p:cNvSpPr txBox="1"/>
          <p:nvPr/>
        </p:nvSpPr>
        <p:spPr>
          <a:xfrm>
            <a:off x="2067625" y="1939825"/>
            <a:ext cx="5128800" cy="15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Brute Force Attack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URL Injection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Directory Traversal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SQL Injection via AJAX request with JSON response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7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/>
          </a:p>
        </p:txBody>
      </p:sp>
      <p:sp>
        <p:nvSpPr>
          <p:cNvPr id="816" name="Google Shape;816;p7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817" name="Google Shape;817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73"/>
          <p:cNvSpPr txBox="1"/>
          <p:nvPr>
            <p:ph type="ctrTitle"/>
          </p:nvPr>
        </p:nvSpPr>
        <p:spPr>
          <a:xfrm>
            <a:off x="3207250" y="1499350"/>
            <a:ext cx="5848500" cy="15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 sz="3700"/>
              <a:t>BH60M &amp; BH100 with Electronic Transmission</a:t>
            </a:r>
            <a:endParaRPr sz="3700"/>
          </a:p>
        </p:txBody>
      </p:sp>
      <p:sp>
        <p:nvSpPr>
          <p:cNvPr id="823" name="Google Shape;823;p73"/>
          <p:cNvSpPr txBox="1"/>
          <p:nvPr>
            <p:ph idx="1" type="subTitle"/>
          </p:nvPr>
        </p:nvSpPr>
        <p:spPr>
          <a:xfrm>
            <a:off x="4249850" y="3793100"/>
            <a:ext cx="48942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-GB" sz="1500"/>
              <a:t>Securing the CAN J1939 2.0B Communication Protocol, to make RIDES SAFER!</a:t>
            </a:r>
            <a:endParaRPr sz="15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7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NETWORK SEGMENTATION</a:t>
            </a:r>
            <a:endParaRPr/>
          </a:p>
        </p:txBody>
      </p:sp>
      <p:sp>
        <p:nvSpPr>
          <p:cNvPr id="829" name="Google Shape;829;p74"/>
          <p:cNvSpPr/>
          <p:nvPr/>
        </p:nvSpPr>
        <p:spPr>
          <a:xfrm>
            <a:off x="1085778" y="1391703"/>
            <a:ext cx="266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SEGREGATE  EACH  NODES: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74"/>
          <p:cNvSpPr/>
          <p:nvPr/>
        </p:nvSpPr>
        <p:spPr>
          <a:xfrm>
            <a:off x="4454820" y="2417862"/>
            <a:ext cx="23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descr="Image result for can bus" id="831" name="Google Shape;831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6880" y="1998776"/>
            <a:ext cx="5171440" cy="2532601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74"/>
          <p:cNvSpPr/>
          <p:nvPr/>
        </p:nvSpPr>
        <p:spPr>
          <a:xfrm>
            <a:off x="3951060" y="3144725"/>
            <a:ext cx="646800" cy="370500"/>
          </a:xfrm>
          <a:prstGeom prst="rect">
            <a:avLst/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R&amp;S</a:t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74"/>
          <p:cNvSpPr/>
          <p:nvPr/>
        </p:nvSpPr>
        <p:spPr>
          <a:xfrm>
            <a:off x="2417408" y="3144724"/>
            <a:ext cx="539100" cy="370500"/>
          </a:xfrm>
          <a:prstGeom prst="rect">
            <a:avLst/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R&amp;S</a:t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74"/>
          <p:cNvSpPr/>
          <p:nvPr/>
        </p:nvSpPr>
        <p:spPr>
          <a:xfrm>
            <a:off x="5592241" y="3166459"/>
            <a:ext cx="529500" cy="348900"/>
          </a:xfrm>
          <a:prstGeom prst="rect">
            <a:avLst/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R&amp;S</a:t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7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SWITCH</a:t>
            </a:r>
            <a:endParaRPr/>
          </a:p>
        </p:txBody>
      </p:sp>
      <p:sp>
        <p:nvSpPr>
          <p:cNvPr id="840" name="Google Shape;840;p75"/>
          <p:cNvSpPr txBox="1"/>
          <p:nvPr/>
        </p:nvSpPr>
        <p:spPr>
          <a:xfrm>
            <a:off x="1666240" y="1473200"/>
            <a:ext cx="64617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 packets is directed to only the intended destination port.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 packets arrives the switch.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Match the ports by MAC address.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Reduces unnecessary traffic.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Can detect any frame and keeps the record of MAC address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7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ROUTER</a:t>
            </a:r>
            <a:endParaRPr/>
          </a:p>
        </p:txBody>
      </p:sp>
      <p:sp>
        <p:nvSpPr>
          <p:cNvPr id="846" name="Google Shape;846;p76"/>
          <p:cNvSpPr txBox="1"/>
          <p:nvPr/>
        </p:nvSpPr>
        <p:spPr>
          <a:xfrm>
            <a:off x="1605280" y="1706880"/>
            <a:ext cx="6482100" cy="17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Receives data packets by the IP address.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Determines whether the packet is meant for own network.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Receives the own data.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Only allows the intended data packets to the network.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False data will be rejected by the router.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7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EXCHANGE DATA BETWEEN DIFFERENT NODES</a:t>
            </a:r>
            <a:endParaRPr/>
          </a:p>
        </p:txBody>
      </p:sp>
      <p:sp>
        <p:nvSpPr>
          <p:cNvPr id="852" name="Google Shape;852;p77"/>
          <p:cNvSpPr txBox="1"/>
          <p:nvPr/>
        </p:nvSpPr>
        <p:spPr>
          <a:xfrm>
            <a:off x="1168400" y="2082800"/>
            <a:ext cx="70206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 packets has to leave the node and search for what node is meant for that.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To find that it will reach the router.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Router checks for the IP and forward it to the next router if it is not the destination.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Switches create network and router connects the network.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78"/>
          <p:cNvSpPr txBox="1"/>
          <p:nvPr>
            <p:ph type="ctrTitle"/>
          </p:nvPr>
        </p:nvSpPr>
        <p:spPr>
          <a:xfrm>
            <a:off x="4131525" y="2312400"/>
            <a:ext cx="3472800" cy="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 sz="3700"/>
              <a:t>THANK YOU</a:t>
            </a:r>
            <a:endParaRPr sz="3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6462"/>
            <a:ext cx="5091225" cy="222422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4"/>
          <p:cNvSpPr txBox="1"/>
          <p:nvPr/>
        </p:nvSpPr>
        <p:spPr>
          <a:xfrm>
            <a:off x="0" y="2846100"/>
            <a:ext cx="7343700" cy="21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CAN J1939 2.0B</a:t>
            </a:r>
            <a:endParaRPr b="1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ECUs sends </a:t>
            </a:r>
            <a:r>
              <a:rPr b="1" lang="en-GB" sz="15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vital</a:t>
            </a:r>
            <a:r>
              <a:rPr b="1"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</a:t>
            </a:r>
            <a:r>
              <a:rPr b="1" lang="en-GB" sz="15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critical</a:t>
            </a:r>
            <a:r>
              <a:rPr b="1"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over CAN J1939 2.0B communication protocol.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en-GB" sz="15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CAN bus</a:t>
            </a: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: Protocol that allows devices to</a:t>
            </a:r>
            <a:r>
              <a:rPr lang="en-GB" sz="1500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 communicate</a:t>
            </a: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with each other in a vehicle.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en-GB" sz="15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SAE J1939</a:t>
            </a: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: Set of standards that define </a:t>
            </a:r>
            <a:r>
              <a:rPr lang="en-GB" sz="1500">
                <a:solidFill>
                  <a:srgbClr val="E6B8AF"/>
                </a:solidFill>
                <a:latin typeface="Lato"/>
                <a:ea typeface="Lato"/>
                <a:cs typeface="Lato"/>
                <a:sym typeface="Lato"/>
              </a:rPr>
              <a:t>how ECUs communicate</a:t>
            </a:r>
            <a:r>
              <a:rPr lang="en-GB" sz="1500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via the CAN bus in </a:t>
            </a:r>
            <a:r>
              <a:rPr lang="en-GB" sz="1500">
                <a:solidFill>
                  <a:srgbClr val="9FC5E8"/>
                </a:solidFill>
                <a:latin typeface="Lato"/>
                <a:ea typeface="Lato"/>
                <a:cs typeface="Lato"/>
                <a:sym typeface="Lato"/>
              </a:rPr>
              <a:t>heavy duty vehicles</a:t>
            </a: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6" name="Google Shape;426;p34"/>
          <p:cNvSpPr txBox="1"/>
          <p:nvPr>
            <p:ph type="title"/>
          </p:nvPr>
        </p:nvSpPr>
        <p:spPr>
          <a:xfrm>
            <a:off x="3147650" y="2328150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Description </a:t>
            </a:r>
            <a:r>
              <a:rPr lang="en-GB">
                <a:solidFill>
                  <a:srgbClr val="FFFFFF"/>
                </a:solidFill>
              </a:rPr>
              <a:t>of the Problem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79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79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4" name="Google Shape;86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80"/>
          <p:cNvSpPr txBox="1"/>
          <p:nvPr>
            <p:ph type="ctrTitle"/>
          </p:nvPr>
        </p:nvSpPr>
        <p:spPr>
          <a:xfrm>
            <a:off x="3207250" y="1499350"/>
            <a:ext cx="5848500" cy="15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/>
              <a:t>BH60M &amp; BH100 with Electronic Transmission</a:t>
            </a:r>
            <a:endParaRPr sz="3700"/>
          </a:p>
        </p:txBody>
      </p:sp>
      <p:sp>
        <p:nvSpPr>
          <p:cNvPr id="870" name="Google Shape;870;p80"/>
          <p:cNvSpPr txBox="1"/>
          <p:nvPr>
            <p:ph idx="1" type="subTitle"/>
          </p:nvPr>
        </p:nvSpPr>
        <p:spPr>
          <a:xfrm>
            <a:off x="4249850" y="3793100"/>
            <a:ext cx="48942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/>
              <a:t>Securing the CAN J1939 2.0B Communication Protocol, to make RIDES SAFER!</a:t>
            </a:r>
            <a:endParaRPr sz="15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8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Understanding J1939 Frame</a:t>
            </a:r>
            <a:endParaRPr b="1"/>
          </a:p>
        </p:txBody>
      </p:sp>
      <p:sp>
        <p:nvSpPr>
          <p:cNvPr id="876" name="Google Shape;876;p8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7" name="Google Shape;87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450" y="1161238"/>
            <a:ext cx="7353300" cy="35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8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Understanding the Data in hand</a:t>
            </a:r>
            <a:endParaRPr/>
          </a:p>
        </p:txBody>
      </p:sp>
      <p:sp>
        <p:nvSpPr>
          <p:cNvPr id="883" name="Google Shape;883;p8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4" name="Google Shape;88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06145"/>
            <a:ext cx="9143999" cy="3034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83"/>
          <p:cNvSpPr txBox="1"/>
          <p:nvPr>
            <p:ph type="title"/>
          </p:nvPr>
        </p:nvSpPr>
        <p:spPr>
          <a:xfrm>
            <a:off x="884400" y="-76950"/>
            <a:ext cx="78651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Converting my old CAN J1939 .mdf file to CSV file</a:t>
            </a:r>
            <a:endParaRPr/>
          </a:p>
        </p:txBody>
      </p:sp>
      <p:pic>
        <p:nvPicPr>
          <p:cNvPr id="890" name="Google Shape;89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8999" y="474600"/>
            <a:ext cx="6226199" cy="453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84"/>
          <p:cNvSpPr txBox="1"/>
          <p:nvPr>
            <p:ph type="title"/>
          </p:nvPr>
        </p:nvSpPr>
        <p:spPr>
          <a:xfrm>
            <a:off x="415550" y="-76950"/>
            <a:ext cx="8806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Further plan to create own DBC and CAN J1939 data using BusMaster</a:t>
            </a:r>
            <a:endParaRPr sz="1900"/>
          </a:p>
        </p:txBody>
      </p:sp>
      <p:pic>
        <p:nvPicPr>
          <p:cNvPr id="896" name="Google Shape;89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500" y="732800"/>
            <a:ext cx="6275672" cy="4001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5"/>
          <p:cNvSpPr txBox="1"/>
          <p:nvPr>
            <p:ph type="title"/>
          </p:nvPr>
        </p:nvSpPr>
        <p:spPr>
          <a:xfrm>
            <a:off x="418925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Objective of the Project</a:t>
            </a:r>
            <a:endParaRPr/>
          </a:p>
        </p:txBody>
      </p:sp>
      <p:sp>
        <p:nvSpPr>
          <p:cNvPr id="432" name="Google Shape;432;p35"/>
          <p:cNvSpPr txBox="1"/>
          <p:nvPr>
            <p:ph idx="1" type="body"/>
          </p:nvPr>
        </p:nvSpPr>
        <p:spPr>
          <a:xfrm>
            <a:off x="371525" y="1567550"/>
            <a:ext cx="8564100" cy="16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en-GB" sz="2100">
                <a:solidFill>
                  <a:srgbClr val="FF0000"/>
                </a:solidFill>
              </a:rPr>
              <a:t>Unauthorised access </a:t>
            </a:r>
            <a:r>
              <a:rPr lang="en-GB" sz="2100">
                <a:solidFill>
                  <a:srgbClr val="FFFFFF"/>
                </a:solidFill>
              </a:rPr>
              <a:t>and </a:t>
            </a:r>
            <a:r>
              <a:rPr lang="en-GB" sz="2100">
                <a:solidFill>
                  <a:srgbClr val="FF0000"/>
                </a:solidFill>
              </a:rPr>
              <a:t>manipulation</a:t>
            </a:r>
            <a:r>
              <a:rPr lang="en-GB" sz="2100">
                <a:solidFill>
                  <a:srgbClr val="FF0000"/>
                </a:solidFill>
              </a:rPr>
              <a:t> </a:t>
            </a:r>
            <a:r>
              <a:rPr lang="en-GB" sz="2100"/>
              <a:t>of the </a:t>
            </a:r>
            <a:r>
              <a:rPr lang="en-GB" sz="2100">
                <a:solidFill>
                  <a:srgbClr val="0000FF"/>
                </a:solidFill>
              </a:rPr>
              <a:t>CAN J1939 2.0B bus</a:t>
            </a:r>
            <a:r>
              <a:rPr lang="en-GB" sz="2100"/>
              <a:t>.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>
                <a:solidFill>
                  <a:srgbClr val="FF0000"/>
                </a:solidFill>
              </a:rPr>
              <a:t>Unauthorised access </a:t>
            </a:r>
            <a:r>
              <a:rPr lang="en-GB" sz="2100">
                <a:solidFill>
                  <a:srgbClr val="FFFFFF"/>
                </a:solidFill>
              </a:rPr>
              <a:t>and </a:t>
            </a:r>
            <a:r>
              <a:rPr lang="en-GB" sz="2100">
                <a:solidFill>
                  <a:srgbClr val="FF0000"/>
                </a:solidFill>
              </a:rPr>
              <a:t>manipulation </a:t>
            </a:r>
            <a:r>
              <a:rPr lang="en-GB" sz="2100"/>
              <a:t>of the </a:t>
            </a:r>
            <a:r>
              <a:rPr lang="en-GB" sz="2100">
                <a:solidFill>
                  <a:srgbClr val="0000FF"/>
                </a:solidFill>
              </a:rPr>
              <a:t>ECUs</a:t>
            </a:r>
            <a:r>
              <a:rPr lang="en-GB" sz="2100"/>
              <a:t>.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>
                <a:solidFill>
                  <a:srgbClr val="00FFFF"/>
                </a:solidFill>
              </a:rPr>
              <a:t>Implementation</a:t>
            </a:r>
            <a:r>
              <a:rPr lang="en-GB" sz="2100"/>
              <a:t> of </a:t>
            </a:r>
            <a:r>
              <a:rPr lang="en-GB" sz="2100">
                <a:solidFill>
                  <a:srgbClr val="00FF00"/>
                </a:solidFill>
              </a:rPr>
              <a:t>Security measures</a:t>
            </a:r>
            <a:r>
              <a:rPr lang="en-GB" sz="2100"/>
              <a:t>.</a:t>
            </a:r>
            <a:endParaRPr sz="2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Life Cycle</a:t>
            </a:r>
            <a:endParaRPr/>
          </a:p>
        </p:txBody>
      </p:sp>
      <p:sp>
        <p:nvSpPr>
          <p:cNvPr id="438" name="Google Shape;438;p36"/>
          <p:cNvSpPr txBox="1"/>
          <p:nvPr/>
        </p:nvSpPr>
        <p:spPr>
          <a:xfrm>
            <a:off x="812750" y="1907325"/>
            <a:ext cx="27873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 u="sng">
                <a:solidFill>
                  <a:srgbClr val="C9DAF8"/>
                </a:solidFill>
                <a:latin typeface="Montserrat"/>
                <a:ea typeface="Montserrat"/>
                <a:cs typeface="Montserrat"/>
                <a:sym typeface="Montserrat"/>
              </a:rPr>
              <a:t>Unauthorised Access</a:t>
            </a:r>
            <a:endParaRPr b="1" u="sng">
              <a:solidFill>
                <a:srgbClr val="C9DAF8"/>
              </a:solidFill>
            </a:endParaRPr>
          </a:p>
        </p:txBody>
      </p:sp>
      <p:sp>
        <p:nvSpPr>
          <p:cNvPr id="439" name="Google Shape;439;p36"/>
          <p:cNvSpPr txBox="1"/>
          <p:nvPr/>
        </p:nvSpPr>
        <p:spPr>
          <a:xfrm>
            <a:off x="812750" y="2486975"/>
            <a:ext cx="2358900" cy="5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300">
                <a:solidFill>
                  <a:srgbClr val="C9DAF8"/>
                </a:solidFill>
                <a:latin typeface="Lato"/>
                <a:ea typeface="Lato"/>
                <a:cs typeface="Lato"/>
                <a:sym typeface="Lato"/>
              </a:rPr>
              <a:t>We try to gain unauthorised access of CAN bus and ECUs.</a:t>
            </a:r>
            <a:endParaRPr b="1" sz="1300">
              <a:solidFill>
                <a:srgbClr val="C9DAF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0" name="Google Shape;440;p36"/>
          <p:cNvSpPr txBox="1"/>
          <p:nvPr/>
        </p:nvSpPr>
        <p:spPr>
          <a:xfrm>
            <a:off x="812750" y="3320125"/>
            <a:ext cx="23865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 u="sng">
                <a:solidFill>
                  <a:srgbClr val="6D9EEB"/>
                </a:solidFill>
                <a:latin typeface="Montserrat"/>
                <a:ea typeface="Montserrat"/>
                <a:cs typeface="Montserrat"/>
                <a:sym typeface="Montserrat"/>
              </a:rPr>
              <a:t>Reverse Engineering</a:t>
            </a:r>
            <a:endParaRPr b="1" u="sng">
              <a:solidFill>
                <a:srgbClr val="6D9EEB"/>
              </a:solidFill>
            </a:endParaRPr>
          </a:p>
        </p:txBody>
      </p:sp>
      <p:sp>
        <p:nvSpPr>
          <p:cNvPr id="441" name="Google Shape;441;p36"/>
          <p:cNvSpPr txBox="1"/>
          <p:nvPr/>
        </p:nvSpPr>
        <p:spPr>
          <a:xfrm>
            <a:off x="922900" y="3747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300">
                <a:solidFill>
                  <a:srgbClr val="6D9EEB"/>
                </a:solidFill>
                <a:latin typeface="Lato"/>
                <a:ea typeface="Lato"/>
                <a:cs typeface="Lato"/>
                <a:sym typeface="Lato"/>
              </a:rPr>
              <a:t>We reverse engineer our findings.</a:t>
            </a:r>
            <a:endParaRPr b="1" sz="1300">
              <a:solidFill>
                <a:srgbClr val="6D9EEB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2" name="Google Shape;442;p36"/>
          <p:cNvSpPr txBox="1"/>
          <p:nvPr/>
        </p:nvSpPr>
        <p:spPr>
          <a:xfrm>
            <a:off x="6548575" y="1907325"/>
            <a:ext cx="24951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 u="sng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Implement Security</a:t>
            </a:r>
            <a:endParaRPr b="1" u="sng">
              <a:solidFill>
                <a:srgbClr val="1C4587"/>
              </a:solidFill>
            </a:endParaRPr>
          </a:p>
        </p:txBody>
      </p:sp>
      <p:sp>
        <p:nvSpPr>
          <p:cNvPr id="443" name="Google Shape;443;p36"/>
          <p:cNvSpPr txBox="1"/>
          <p:nvPr/>
        </p:nvSpPr>
        <p:spPr>
          <a:xfrm>
            <a:off x="6548585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300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We implement security measures.</a:t>
            </a:r>
            <a:endParaRPr b="1" sz="1300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4" name="Google Shape;444;p36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Attack</a:t>
            </a:r>
            <a:endParaRPr b="1" u="sng">
              <a:solidFill>
                <a:srgbClr val="1155CC"/>
              </a:solidFill>
            </a:endParaRPr>
          </a:p>
        </p:txBody>
      </p:sp>
      <p:sp>
        <p:nvSpPr>
          <p:cNvPr id="445" name="Google Shape;445;p36"/>
          <p:cNvSpPr txBox="1"/>
          <p:nvPr/>
        </p:nvSpPr>
        <p:spPr>
          <a:xfrm>
            <a:off x="6548585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300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Based on the data we have, we manipulate the victim vehicle.</a:t>
            </a:r>
            <a:endParaRPr b="1" sz="1300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6" name="Google Shape;446;p36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7" name="Google Shape;447;p36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48" name="Google Shape;448;p36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49" name="Google Shape;449;p36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36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6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6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6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4" name="Google Shape;454;p36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455" name="Google Shape;455;p36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6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7" name="Google Shape;457;p36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8" name="Google Shape;458;p36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459" name="Google Shape;459;p36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6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36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62" name="Google Shape;462;p36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463" name="Google Shape;463;p36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6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5" name="Google Shape;465;p36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66" name="Google Shape;466;p36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467" name="Google Shape;467;p36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6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9" name="Google Shape;469;p36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0" name="Google Shape;470;p36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7"/>
          <p:cNvSpPr txBox="1"/>
          <p:nvPr>
            <p:ph type="title"/>
          </p:nvPr>
        </p:nvSpPr>
        <p:spPr>
          <a:xfrm>
            <a:off x="414175" y="44000"/>
            <a:ext cx="8035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Unauthorised access </a:t>
            </a:r>
            <a:r>
              <a:rPr b="1" lang="en-GB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and </a:t>
            </a:r>
            <a:r>
              <a:rPr b="1" lang="en-GB" sz="2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Manipulation </a:t>
            </a:r>
            <a:r>
              <a:rPr b="1" lang="en-GB" sz="2100">
                <a:latin typeface="Lato"/>
                <a:ea typeface="Lato"/>
                <a:cs typeface="Lato"/>
                <a:sym typeface="Lato"/>
              </a:rPr>
              <a:t>of the </a:t>
            </a:r>
            <a:r>
              <a:rPr b="1" lang="en-GB" sz="21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CAN J1939 2.0B bus</a:t>
            </a:r>
            <a:endParaRPr b="1"/>
          </a:p>
        </p:txBody>
      </p:sp>
      <p:sp>
        <p:nvSpPr>
          <p:cNvPr id="476" name="Google Shape;476;p37"/>
          <p:cNvSpPr txBox="1"/>
          <p:nvPr/>
        </p:nvSpPr>
        <p:spPr>
          <a:xfrm>
            <a:off x="1344225" y="595150"/>
            <a:ext cx="5412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477" name="Google Shape;477;p37"/>
          <p:cNvSpPr txBox="1"/>
          <p:nvPr>
            <p:ph idx="1" type="body"/>
          </p:nvPr>
        </p:nvSpPr>
        <p:spPr>
          <a:xfrm>
            <a:off x="1723325" y="659550"/>
            <a:ext cx="5877300" cy="13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GB" sz="1500">
                <a:solidFill>
                  <a:srgbClr val="FFFFFF"/>
                </a:solidFill>
              </a:rPr>
              <a:t>Gaining Unauthorised Access and Retrieving Data:</a:t>
            </a:r>
            <a:endParaRPr sz="1500">
              <a:solidFill>
                <a:srgbClr val="FFFFFF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</a:pPr>
            <a:r>
              <a:rPr lang="en-GB" sz="1700" u="sng">
                <a:solidFill>
                  <a:srgbClr val="FFFFFF"/>
                </a:solidFill>
              </a:rPr>
              <a:t>Through </a:t>
            </a:r>
            <a:r>
              <a:rPr lang="en-GB" sz="1700" u="sng">
                <a:solidFill>
                  <a:srgbClr val="00FFFF"/>
                </a:solidFill>
              </a:rPr>
              <a:t>OBD2 port</a:t>
            </a:r>
            <a:r>
              <a:rPr lang="en-GB" sz="1700" u="sng">
                <a:solidFill>
                  <a:srgbClr val="FFFFFF"/>
                </a:solidFill>
              </a:rPr>
              <a:t> (Opted to use)</a:t>
            </a:r>
            <a:endParaRPr sz="1700" u="sng">
              <a:solidFill>
                <a:srgbClr val="FFFFFF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○"/>
            </a:pPr>
            <a:r>
              <a:rPr lang="en-GB" sz="1300">
                <a:solidFill>
                  <a:srgbClr val="E6B8AF"/>
                </a:solidFill>
              </a:rPr>
              <a:t>Ripping off</a:t>
            </a:r>
            <a:r>
              <a:rPr lang="en-GB" sz="1300">
                <a:solidFill>
                  <a:srgbClr val="FFFFFF"/>
                </a:solidFill>
              </a:rPr>
              <a:t> the CAN bus wires</a:t>
            </a:r>
            <a:endParaRPr sz="1300">
              <a:solidFill>
                <a:srgbClr val="FFFFFF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○"/>
            </a:pPr>
            <a:r>
              <a:rPr lang="en-GB" sz="1300">
                <a:solidFill>
                  <a:srgbClr val="FFFFFF"/>
                </a:solidFill>
              </a:rPr>
              <a:t>Through the </a:t>
            </a:r>
            <a:r>
              <a:rPr lang="en-GB" sz="1300">
                <a:solidFill>
                  <a:srgbClr val="E06666"/>
                </a:solidFill>
              </a:rPr>
              <a:t>termination end </a:t>
            </a:r>
            <a:endParaRPr sz="1300">
              <a:solidFill>
                <a:srgbClr val="E06666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○"/>
            </a:pPr>
            <a:r>
              <a:rPr lang="en-GB" sz="1300">
                <a:solidFill>
                  <a:srgbClr val="93C47D"/>
                </a:solidFill>
              </a:rPr>
              <a:t>Remotely</a:t>
            </a:r>
            <a:endParaRPr sz="1300">
              <a:solidFill>
                <a:srgbClr val="93C47D"/>
              </a:solidFill>
            </a:endParaRPr>
          </a:p>
        </p:txBody>
      </p:sp>
      <p:pic>
        <p:nvPicPr>
          <p:cNvPr id="478" name="Google Shape;47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75" y="2140300"/>
            <a:ext cx="3401900" cy="2608125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37"/>
          <p:cNvSpPr txBox="1"/>
          <p:nvPr/>
        </p:nvSpPr>
        <p:spPr>
          <a:xfrm>
            <a:off x="1441013" y="4693950"/>
            <a:ext cx="13092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OBD2 Port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0" name="Google Shape;480;p37"/>
          <p:cNvSpPr txBox="1"/>
          <p:nvPr/>
        </p:nvSpPr>
        <p:spPr>
          <a:xfrm>
            <a:off x="5769850" y="4693950"/>
            <a:ext cx="33192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OBD2 Port in our Demo Vehicle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81" name="Google Shape;48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0125" y="2140300"/>
            <a:ext cx="3203202" cy="260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8"/>
          <p:cNvSpPr txBox="1"/>
          <p:nvPr>
            <p:ph type="title"/>
          </p:nvPr>
        </p:nvSpPr>
        <p:spPr>
          <a:xfrm>
            <a:off x="414175" y="44000"/>
            <a:ext cx="8035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Unauthorised access </a:t>
            </a:r>
            <a:r>
              <a:rPr b="1" lang="en-GB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and </a:t>
            </a:r>
            <a:r>
              <a:rPr b="1" lang="en-GB" sz="2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Manipulation </a:t>
            </a:r>
            <a:r>
              <a:rPr b="1" lang="en-GB" sz="2100">
                <a:latin typeface="Lato"/>
                <a:ea typeface="Lato"/>
                <a:cs typeface="Lato"/>
                <a:sym typeface="Lato"/>
              </a:rPr>
              <a:t>of the </a:t>
            </a:r>
            <a:r>
              <a:rPr b="1" lang="en-GB" sz="21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CAN J1939 2.0B bus</a:t>
            </a:r>
            <a:endParaRPr b="1"/>
          </a:p>
        </p:txBody>
      </p:sp>
      <p:sp>
        <p:nvSpPr>
          <p:cNvPr id="487" name="Google Shape;487;p38"/>
          <p:cNvSpPr txBox="1"/>
          <p:nvPr/>
        </p:nvSpPr>
        <p:spPr>
          <a:xfrm>
            <a:off x="1344225" y="595150"/>
            <a:ext cx="5412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488" name="Google Shape;488;p38"/>
          <p:cNvSpPr txBox="1"/>
          <p:nvPr>
            <p:ph idx="1" type="body"/>
          </p:nvPr>
        </p:nvSpPr>
        <p:spPr>
          <a:xfrm>
            <a:off x="1723325" y="659550"/>
            <a:ext cx="5877300" cy="6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>
                <a:solidFill>
                  <a:srgbClr val="FFFFFF"/>
                </a:solidFill>
              </a:rPr>
              <a:t>Gaining</a:t>
            </a:r>
            <a:r>
              <a:rPr lang="en-GB" sz="1500">
                <a:solidFill>
                  <a:srgbClr val="FF9900"/>
                </a:solidFill>
              </a:rPr>
              <a:t> Unauthorised Access</a:t>
            </a:r>
            <a:r>
              <a:rPr lang="en-GB" sz="1500">
                <a:solidFill>
                  <a:srgbClr val="FFFFFF"/>
                </a:solidFill>
              </a:rPr>
              <a:t> </a:t>
            </a:r>
            <a:r>
              <a:rPr lang="en-GB" sz="1500"/>
              <a:t>and </a:t>
            </a:r>
            <a:r>
              <a:rPr lang="en-GB" sz="1500">
                <a:solidFill>
                  <a:srgbClr val="FF9900"/>
                </a:solidFill>
              </a:rPr>
              <a:t>Retrieving Data</a:t>
            </a:r>
            <a:r>
              <a:rPr lang="en-GB" sz="1500"/>
              <a:t>:</a:t>
            </a:r>
            <a:endParaRPr sz="1300">
              <a:solidFill>
                <a:srgbClr val="93C47D"/>
              </a:solidFill>
            </a:endParaRPr>
          </a:p>
        </p:txBody>
      </p:sp>
      <p:pic>
        <p:nvPicPr>
          <p:cNvPr id="489" name="Google Shape;48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1950"/>
            <a:ext cx="3865428" cy="2899079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38"/>
          <p:cNvSpPr txBox="1"/>
          <p:nvPr/>
        </p:nvSpPr>
        <p:spPr>
          <a:xfrm>
            <a:off x="381973" y="4633125"/>
            <a:ext cx="29598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OBD2 Port Bluetooth Adapter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1" name="Google Shape;491;p38"/>
          <p:cNvSpPr txBox="1"/>
          <p:nvPr/>
        </p:nvSpPr>
        <p:spPr>
          <a:xfrm>
            <a:off x="6330474" y="4633125"/>
            <a:ext cx="21189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Live Simulation Video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2" name="Google Shape;492;p38" title="live stream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7503" y="1381950"/>
            <a:ext cx="4076500" cy="30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